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4"/>
  </p:notesMasterIdLst>
  <p:sldIdLst>
    <p:sldId id="256" r:id="rId2"/>
    <p:sldId id="316" r:id="rId3"/>
    <p:sldId id="257" r:id="rId4"/>
    <p:sldId id="380" r:id="rId5"/>
    <p:sldId id="368" r:id="rId6"/>
    <p:sldId id="399" r:id="rId7"/>
    <p:sldId id="400" r:id="rId8"/>
    <p:sldId id="396" r:id="rId9"/>
    <p:sldId id="397" r:id="rId10"/>
    <p:sldId id="398" r:id="rId11"/>
    <p:sldId id="401" r:id="rId12"/>
    <p:sldId id="395"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0AC2E"/>
    <a:srgbClr val="7CBF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BDBED569-4797-4DF1-A0F4-6AAB3CD982D8}" styleName="Light Style 3 - Accent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147" autoAdjust="0"/>
    <p:restoredTop sz="96160" autoAdjust="0"/>
  </p:normalViewPr>
  <p:slideViewPr>
    <p:cSldViewPr>
      <p:cViewPr>
        <p:scale>
          <a:sx n="60" d="100"/>
          <a:sy n="60" d="100"/>
        </p:scale>
        <p:origin x="-1794" y="-492"/>
      </p:cViewPr>
      <p:guideLst>
        <p:guide orient="horz" pos="2160"/>
        <p:guide pos="2880"/>
      </p:guideLst>
    </p:cSldViewPr>
  </p:slideViewPr>
  <p:outlineViewPr>
    <p:cViewPr>
      <p:scale>
        <a:sx n="33" d="100"/>
        <a:sy n="33" d="100"/>
      </p:scale>
      <p:origin x="0" y="34104"/>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A7D5D17-E26D-48C0-ABBE-02DD17B4B371}" type="datetimeFigureOut">
              <a:rPr lang="en-GB" smtClean="0"/>
              <a:pPr/>
              <a:t>05/08/2014</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DB08C53-0E3E-45BB-9829-ED508BA3AF5A}" type="slidenum">
              <a:rPr lang="en-GB" smtClean="0"/>
              <a:pPr/>
              <a:t>‹#›</a:t>
            </a:fld>
            <a:endParaRPr lang="en-GB"/>
          </a:p>
        </p:txBody>
      </p:sp>
    </p:spTree>
    <p:extLst>
      <p:ext uri="{BB962C8B-B14F-4D97-AF65-F5344CB8AC3E}">
        <p14:creationId xmlns:p14="http://schemas.microsoft.com/office/powerpoint/2010/main" val="33368991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5DB08C53-0E3E-45BB-9829-ED508BA3AF5A}" type="slidenum">
              <a:rPr lang="en-GB" smtClean="0"/>
              <a:pPr/>
              <a:t>1</a:t>
            </a:fld>
            <a:endParaRPr lang="en-GB"/>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DB08C53-0E3E-45BB-9829-ED508BA3AF5A}" type="slidenum">
              <a:rPr lang="en-GB" smtClean="0"/>
              <a:pPr/>
              <a:t>5</a:t>
            </a:fld>
            <a:endParaRPr lang="en-GB"/>
          </a:p>
        </p:txBody>
      </p:sp>
    </p:spTree>
    <p:extLst>
      <p:ext uri="{BB962C8B-B14F-4D97-AF65-F5344CB8AC3E}">
        <p14:creationId xmlns:p14="http://schemas.microsoft.com/office/powerpoint/2010/main" val="245803457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DB08C53-0E3E-45BB-9829-ED508BA3AF5A}" type="slidenum">
              <a:rPr lang="en-GB" smtClean="0"/>
              <a:pPr/>
              <a:t>6</a:t>
            </a:fld>
            <a:endParaRPr lang="en-GB"/>
          </a:p>
        </p:txBody>
      </p:sp>
    </p:spTree>
    <p:extLst>
      <p:ext uri="{BB962C8B-B14F-4D97-AF65-F5344CB8AC3E}">
        <p14:creationId xmlns:p14="http://schemas.microsoft.com/office/powerpoint/2010/main" val="245803457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DB08C53-0E3E-45BB-9829-ED508BA3AF5A}" type="slidenum">
              <a:rPr lang="en-GB" smtClean="0"/>
              <a:pPr/>
              <a:t>7</a:t>
            </a:fld>
            <a:endParaRPr lang="en-GB"/>
          </a:p>
        </p:txBody>
      </p:sp>
    </p:spTree>
    <p:extLst>
      <p:ext uri="{BB962C8B-B14F-4D97-AF65-F5344CB8AC3E}">
        <p14:creationId xmlns:p14="http://schemas.microsoft.com/office/powerpoint/2010/main" val="245803457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DB08C53-0E3E-45BB-9829-ED508BA3AF5A}" type="slidenum">
              <a:rPr lang="en-GB" smtClean="0"/>
              <a:pPr/>
              <a:t>8</a:t>
            </a:fld>
            <a:endParaRPr lang="en-GB"/>
          </a:p>
        </p:txBody>
      </p:sp>
    </p:spTree>
    <p:extLst>
      <p:ext uri="{BB962C8B-B14F-4D97-AF65-F5344CB8AC3E}">
        <p14:creationId xmlns:p14="http://schemas.microsoft.com/office/powerpoint/2010/main" val="245803457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DB08C53-0E3E-45BB-9829-ED508BA3AF5A}" type="slidenum">
              <a:rPr lang="en-GB" smtClean="0"/>
              <a:pPr/>
              <a:t>9</a:t>
            </a:fld>
            <a:endParaRPr lang="en-GB"/>
          </a:p>
        </p:txBody>
      </p:sp>
    </p:spTree>
    <p:extLst>
      <p:ext uri="{BB962C8B-B14F-4D97-AF65-F5344CB8AC3E}">
        <p14:creationId xmlns:p14="http://schemas.microsoft.com/office/powerpoint/2010/main" val="245803457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DB08C53-0E3E-45BB-9829-ED508BA3AF5A}" type="slidenum">
              <a:rPr lang="en-GB" smtClean="0"/>
              <a:pPr/>
              <a:t>10</a:t>
            </a:fld>
            <a:endParaRPr lang="en-GB"/>
          </a:p>
        </p:txBody>
      </p:sp>
    </p:spTree>
    <p:extLst>
      <p:ext uri="{BB962C8B-B14F-4D97-AF65-F5344CB8AC3E}">
        <p14:creationId xmlns:p14="http://schemas.microsoft.com/office/powerpoint/2010/main" val="245803457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DB08C53-0E3E-45BB-9829-ED508BA3AF5A}" type="slidenum">
              <a:rPr lang="en-GB" smtClean="0"/>
              <a:pPr/>
              <a:t>11</a:t>
            </a:fld>
            <a:endParaRPr lang="en-GB"/>
          </a:p>
        </p:txBody>
      </p:sp>
    </p:spTree>
    <p:extLst>
      <p:ext uri="{BB962C8B-B14F-4D97-AF65-F5344CB8AC3E}">
        <p14:creationId xmlns:p14="http://schemas.microsoft.com/office/powerpoint/2010/main" val="245803457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DB08C53-0E3E-45BB-9829-ED508BA3AF5A}" type="slidenum">
              <a:rPr lang="en-GB" smtClean="0"/>
              <a:pPr/>
              <a:t>12</a:t>
            </a:fld>
            <a:endParaRPr lang="en-GB"/>
          </a:p>
        </p:txBody>
      </p:sp>
    </p:spTree>
    <p:extLst>
      <p:ext uri="{BB962C8B-B14F-4D97-AF65-F5344CB8AC3E}">
        <p14:creationId xmlns:p14="http://schemas.microsoft.com/office/powerpoint/2010/main" val="245803457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8" Type="http://schemas.openxmlformats.org/officeDocument/2006/relationships/slide" Target="../slides/slide10.xml"/><Relationship Id="rId3" Type="http://schemas.openxmlformats.org/officeDocument/2006/relationships/slide" Target="../slides/slide12.xml"/><Relationship Id="rId7" Type="http://schemas.openxmlformats.org/officeDocument/2006/relationships/slide" Target="../slides/slide9.xml"/><Relationship Id="rId2" Type="http://schemas.openxmlformats.org/officeDocument/2006/relationships/slide" Target="../slides/slide2.xml"/><Relationship Id="rId1" Type="http://schemas.openxmlformats.org/officeDocument/2006/relationships/slideMaster" Target="../slideMasters/slideMaster1.xml"/><Relationship Id="rId6" Type="http://schemas.openxmlformats.org/officeDocument/2006/relationships/slide" Target="../slides/slide8.xml"/><Relationship Id="rId5" Type="http://schemas.openxmlformats.org/officeDocument/2006/relationships/slide" Target="../slides/slide7.xml"/><Relationship Id="rId4" Type="http://schemas.openxmlformats.org/officeDocument/2006/relationships/slide" Target="../slides/slide6.xml"/><Relationship Id="rId9" Type="http://schemas.openxmlformats.org/officeDocument/2006/relationships/slide" Target="../slides/slide1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a:xfrm>
            <a:off x="6727032" y="6453336"/>
            <a:ext cx="1920240" cy="320368"/>
          </a:xfrm>
        </p:spPr>
        <p:txBody>
          <a:bodyPr/>
          <a:lstStyle>
            <a:lvl1pPr>
              <a:defRPr>
                <a:solidFill>
                  <a:srgbClr val="FFFFFF"/>
                </a:solidFill>
              </a:defRPr>
            </a:lvl1pPr>
            <a:extLst/>
          </a:lstStyle>
          <a:p>
            <a:pPr algn="ctr"/>
            <a:fld id="{23214344-8236-4B1F-A3DF-DA24BB3EAD55}" type="datetimeFigureOut">
              <a:rPr lang="en-GB" smtClean="0"/>
              <a:pPr algn="ctr"/>
              <a:t>05/08/2014</a:t>
            </a:fld>
            <a:endParaRPr lang="en-GB" dirty="0"/>
          </a:p>
        </p:txBody>
      </p:sp>
      <p:sp>
        <p:nvSpPr>
          <p:cNvPr id="19" name="Footer Placeholder 18"/>
          <p:cNvSpPr>
            <a:spLocks noGrp="1"/>
          </p:cNvSpPr>
          <p:nvPr>
            <p:ph type="ftr" sz="quarter" idx="11"/>
          </p:nvPr>
        </p:nvSpPr>
        <p:spPr>
          <a:xfrm>
            <a:off x="3707904" y="6453336"/>
            <a:ext cx="3022849" cy="319733"/>
          </a:xfrm>
        </p:spPr>
        <p:txBody>
          <a:bodyPr/>
          <a:lstStyle>
            <a:lvl1pPr>
              <a:defRPr>
                <a:solidFill>
                  <a:schemeClr val="accent1">
                    <a:tint val="20000"/>
                  </a:schemeClr>
                </a:solidFill>
              </a:defRPr>
            </a:lvl1pPr>
            <a:extLst/>
          </a:lstStyle>
          <a:p>
            <a:r>
              <a:rPr lang="en-GB" dirty="0" smtClean="0"/>
              <a:t>Unit  09 – Computer Network Systems</a:t>
            </a:r>
            <a:endParaRPr lang="en-GB" dirty="0"/>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6C42A4F3-54E0-43BF-809D-8D7D84B5BC65}" type="slidenum">
              <a:rPr lang="en-GB" smtClean="0"/>
              <a:pPr/>
              <a:t>‹#›</a:t>
            </a:fld>
            <a:endParaRPr lang="en-GB"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3214344-8236-4B1F-A3DF-DA24BB3EAD55}" type="datetimeFigureOut">
              <a:rPr lang="en-GB" smtClean="0"/>
              <a:pPr/>
              <a:t>05/08/2014</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3214344-8236-4B1F-A3DF-DA24BB3EAD55}" type="datetimeFigureOut">
              <a:rPr lang="en-GB" smtClean="0"/>
              <a:pPr/>
              <a:t>05/08/2014</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1207293"/>
            <a:ext cx="8712968" cy="5030019"/>
          </a:xfrm>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Title 6"/>
          <p:cNvSpPr>
            <a:spLocks noGrp="1"/>
          </p:cNvSpPr>
          <p:nvPr>
            <p:ph type="title"/>
          </p:nvPr>
        </p:nvSpPr>
        <p:spPr>
          <a:xfrm>
            <a:off x="230832" y="116632"/>
            <a:ext cx="8733656" cy="936104"/>
          </a:xfrm>
        </p:spPr>
        <p:txBody>
          <a:bodyPr rtlCol="0">
            <a:normAutofit/>
          </a:bodyPr>
          <a:lstStyle>
            <a:lvl1pPr>
              <a:defRPr sz="4000"/>
            </a:lvl1pPr>
            <a:extLst/>
          </a:lstStyle>
          <a:p>
            <a:r>
              <a:rPr kumimoji="0" lang="en-US" dirty="0" smtClean="0"/>
              <a:t>Click to edit Master title style</a:t>
            </a:r>
            <a:endParaRPr kumimoji="0" lang="en-US" dirty="0"/>
          </a:p>
        </p:txBody>
      </p:sp>
      <p:sp>
        <p:nvSpPr>
          <p:cNvPr id="41" name="Round Same Side Corner Rectangle 40">
            <a:hlinkClick r:id="" action="ppaction://noaction"/>
          </p:cNvPr>
          <p:cNvSpPr/>
          <p:nvPr userDrawn="1"/>
        </p:nvSpPr>
        <p:spPr>
          <a:xfrm>
            <a:off x="35496" y="6569968"/>
            <a:ext cx="720080" cy="288032"/>
          </a:xfrm>
          <a:prstGeom prst="round2SameRect">
            <a:avLst/>
          </a:prstGeom>
          <a:solidFill>
            <a:srgbClr val="70AC2E"/>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100" b="1" dirty="0" smtClean="0">
                <a:solidFill>
                  <a:schemeClr val="bg1"/>
                </a:solidFill>
                <a:latin typeface="Calibri" pitchFamily="34" charset="0"/>
                <a:cs typeface="Calibri" pitchFamily="34" charset="0"/>
              </a:rPr>
              <a:t>Scenario</a:t>
            </a:r>
            <a:endParaRPr lang="en-GB" sz="1100" b="1" dirty="0">
              <a:solidFill>
                <a:schemeClr val="bg1"/>
              </a:solidFill>
              <a:latin typeface="Calibri" pitchFamily="34" charset="0"/>
              <a:cs typeface="Calibri" pitchFamily="34" charset="0"/>
            </a:endParaRPr>
          </a:p>
        </p:txBody>
      </p:sp>
      <p:sp>
        <p:nvSpPr>
          <p:cNvPr id="42" name="Round Same Side Corner Rectangle 41">
            <a:hlinkClick r:id="rId2" action="ppaction://hlinksldjump"/>
          </p:cNvPr>
          <p:cNvSpPr/>
          <p:nvPr userDrawn="1"/>
        </p:nvSpPr>
        <p:spPr>
          <a:xfrm>
            <a:off x="759209" y="6569968"/>
            <a:ext cx="648072" cy="288032"/>
          </a:xfrm>
          <a:prstGeom prst="round2SameRect">
            <a:avLst/>
          </a:prstGeom>
          <a:solidFill>
            <a:srgbClr val="70AC2E"/>
          </a:solidFill>
          <a:ln>
            <a:solidFill>
              <a:schemeClr val="accent3">
                <a:lumMod val="75000"/>
              </a:schemeClr>
            </a:solidFill>
          </a:ln>
        </p:spPr>
        <p:style>
          <a:lnRef idx="2">
            <a:schemeClr val="accent6"/>
          </a:lnRef>
          <a:fillRef idx="1">
            <a:schemeClr val="lt1"/>
          </a:fillRef>
          <a:effectRef idx="0">
            <a:schemeClr val="accent6"/>
          </a:effectRef>
          <a:fontRef idx="minor">
            <a:schemeClr val="dk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100" b="1" dirty="0" smtClean="0">
                <a:solidFill>
                  <a:schemeClr val="bg1"/>
                </a:solidFill>
                <a:latin typeface="Calibri" pitchFamily="34" charset="0"/>
                <a:cs typeface="Calibri" pitchFamily="34" charset="0"/>
              </a:rPr>
              <a:t>Criteria</a:t>
            </a:r>
            <a:endParaRPr lang="en-GB" sz="1100" b="1" dirty="0">
              <a:solidFill>
                <a:schemeClr val="bg1"/>
              </a:solidFill>
              <a:latin typeface="Calibri" pitchFamily="34" charset="0"/>
              <a:cs typeface="Calibri" pitchFamily="34" charset="0"/>
            </a:endParaRPr>
          </a:p>
        </p:txBody>
      </p:sp>
      <p:sp>
        <p:nvSpPr>
          <p:cNvPr id="51" name="Round Same Side Corner Rectangle 50">
            <a:hlinkClick r:id="rId3" action="ppaction://hlinksldjump"/>
          </p:cNvPr>
          <p:cNvSpPr/>
          <p:nvPr userDrawn="1"/>
        </p:nvSpPr>
        <p:spPr>
          <a:xfrm>
            <a:off x="1410914" y="6569968"/>
            <a:ext cx="644511" cy="288032"/>
          </a:xfrm>
          <a:prstGeom prst="round2SameRect">
            <a:avLst/>
          </a:prstGeom>
          <a:solidFill>
            <a:srgbClr val="70AC2E"/>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100" b="1" dirty="0" smtClean="0">
                <a:latin typeface="Calibri" pitchFamily="34" charset="0"/>
                <a:cs typeface="Calibri" pitchFamily="34" charset="0"/>
              </a:rPr>
              <a:t>Tasks</a:t>
            </a:r>
            <a:endParaRPr lang="en-GB" sz="1100" b="1" dirty="0">
              <a:latin typeface="Calibri" pitchFamily="34" charset="0"/>
              <a:cs typeface="Calibri" pitchFamily="34" charset="0"/>
            </a:endParaRPr>
          </a:p>
        </p:txBody>
      </p:sp>
      <p:sp>
        <p:nvSpPr>
          <p:cNvPr id="52" name="Round Same Side Corner Rectangle 51">
            <a:hlinkClick r:id="rId4" action="ppaction://hlinksldjump"/>
          </p:cNvPr>
          <p:cNvSpPr/>
          <p:nvPr userDrawn="1"/>
        </p:nvSpPr>
        <p:spPr>
          <a:xfrm>
            <a:off x="2059058" y="6569968"/>
            <a:ext cx="396000" cy="288032"/>
          </a:xfrm>
          <a:prstGeom prst="round2SameRect">
            <a:avLst/>
          </a:prstGeom>
          <a:solidFill>
            <a:srgbClr val="70AC2E"/>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a:t>
            </a:r>
            <a:endParaRPr lang="en-GB" sz="1200" b="1" dirty="0">
              <a:latin typeface="Calibri" pitchFamily="34" charset="0"/>
              <a:cs typeface="Calibri" pitchFamily="34" charset="0"/>
            </a:endParaRPr>
          </a:p>
        </p:txBody>
      </p:sp>
      <p:sp>
        <p:nvSpPr>
          <p:cNvPr id="53" name="Round Same Side Corner Rectangle 52">
            <a:hlinkClick r:id="rId5" action="ppaction://hlinksldjump"/>
          </p:cNvPr>
          <p:cNvSpPr/>
          <p:nvPr userDrawn="1"/>
        </p:nvSpPr>
        <p:spPr>
          <a:xfrm>
            <a:off x="2458691" y="6569968"/>
            <a:ext cx="396000" cy="288032"/>
          </a:xfrm>
          <a:prstGeom prst="round2SameRect">
            <a:avLst/>
          </a:prstGeom>
          <a:solidFill>
            <a:srgbClr val="70AC2E"/>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2</a:t>
            </a:r>
            <a:endParaRPr lang="en-GB" sz="1200" b="1" dirty="0">
              <a:latin typeface="Calibri" pitchFamily="34" charset="0"/>
              <a:cs typeface="Calibri" pitchFamily="34" charset="0"/>
            </a:endParaRPr>
          </a:p>
        </p:txBody>
      </p:sp>
      <p:sp>
        <p:nvSpPr>
          <p:cNvPr id="54" name="Round Same Side Corner Rectangle 53">
            <a:hlinkClick r:id="rId6" action="ppaction://hlinksldjump"/>
          </p:cNvPr>
          <p:cNvSpPr/>
          <p:nvPr userDrawn="1"/>
        </p:nvSpPr>
        <p:spPr>
          <a:xfrm>
            <a:off x="2858324" y="6569968"/>
            <a:ext cx="396000" cy="288032"/>
          </a:xfrm>
          <a:prstGeom prst="round2SameRect">
            <a:avLst/>
          </a:prstGeom>
          <a:solidFill>
            <a:srgbClr val="70AC2E"/>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3</a:t>
            </a:r>
            <a:endParaRPr lang="en-GB" sz="1200" b="1" dirty="0">
              <a:latin typeface="Calibri" pitchFamily="34" charset="0"/>
              <a:cs typeface="Calibri" pitchFamily="34" charset="0"/>
            </a:endParaRPr>
          </a:p>
        </p:txBody>
      </p:sp>
      <p:sp>
        <p:nvSpPr>
          <p:cNvPr id="55" name="Round Same Side Corner Rectangle 54">
            <a:hlinkClick r:id="rId7" action="ppaction://hlinksldjump"/>
          </p:cNvPr>
          <p:cNvSpPr/>
          <p:nvPr userDrawn="1"/>
        </p:nvSpPr>
        <p:spPr>
          <a:xfrm>
            <a:off x="3257957" y="6569968"/>
            <a:ext cx="396000" cy="288032"/>
          </a:xfrm>
          <a:prstGeom prst="round2SameRect">
            <a:avLst/>
          </a:prstGeom>
          <a:solidFill>
            <a:srgbClr val="70AC2E"/>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4</a:t>
            </a:r>
            <a:endParaRPr lang="en-GB" sz="1200" b="1" dirty="0">
              <a:latin typeface="Calibri" pitchFamily="34" charset="0"/>
              <a:cs typeface="Calibri" pitchFamily="34" charset="0"/>
            </a:endParaRPr>
          </a:p>
        </p:txBody>
      </p:sp>
      <p:sp>
        <p:nvSpPr>
          <p:cNvPr id="56" name="Round Same Side Corner Rectangle 55">
            <a:hlinkClick r:id="rId8" action="ppaction://hlinksldjump"/>
          </p:cNvPr>
          <p:cNvSpPr/>
          <p:nvPr userDrawn="1"/>
        </p:nvSpPr>
        <p:spPr>
          <a:xfrm>
            <a:off x="3657590" y="6569968"/>
            <a:ext cx="396000" cy="288032"/>
          </a:xfrm>
          <a:prstGeom prst="round2SameRect">
            <a:avLst/>
          </a:prstGeom>
          <a:solidFill>
            <a:srgbClr val="70AC2E"/>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5</a:t>
            </a:r>
            <a:endParaRPr lang="en-GB" sz="1200" b="1" dirty="0">
              <a:latin typeface="Calibri" pitchFamily="34" charset="0"/>
              <a:cs typeface="Calibri" pitchFamily="34" charset="0"/>
            </a:endParaRPr>
          </a:p>
        </p:txBody>
      </p:sp>
      <p:sp>
        <p:nvSpPr>
          <p:cNvPr id="57" name="Round Same Side Corner Rectangle 56">
            <a:hlinkClick r:id="rId9" action="ppaction://hlinksldjump"/>
          </p:cNvPr>
          <p:cNvSpPr/>
          <p:nvPr userDrawn="1"/>
        </p:nvSpPr>
        <p:spPr>
          <a:xfrm>
            <a:off x="4057223" y="6569968"/>
            <a:ext cx="396000" cy="288032"/>
          </a:xfrm>
          <a:prstGeom prst="round2SameRect">
            <a:avLst/>
          </a:prstGeom>
          <a:solidFill>
            <a:srgbClr val="70AC2E"/>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a:latin typeface="Calibri" pitchFamily="34" charset="0"/>
                <a:cs typeface="Calibri" pitchFamily="34" charset="0"/>
              </a:rPr>
              <a:t>6</a:t>
            </a:r>
          </a:p>
        </p:txBody>
      </p:sp>
      <p:sp>
        <p:nvSpPr>
          <p:cNvPr id="58" name="Round Same Side Corner Rectangle 57">
            <a:hlinkClick r:id="rId9" action="ppaction://hlinksldjump"/>
          </p:cNvPr>
          <p:cNvSpPr/>
          <p:nvPr userDrawn="1"/>
        </p:nvSpPr>
        <p:spPr>
          <a:xfrm>
            <a:off x="4456856" y="6569968"/>
            <a:ext cx="396000" cy="288032"/>
          </a:xfrm>
          <a:prstGeom prst="round2SameRect">
            <a:avLst/>
          </a:prstGeom>
          <a:solidFill>
            <a:srgbClr val="70AC2E"/>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7</a:t>
            </a:r>
            <a:endParaRPr lang="en-GB" sz="1200" b="1" dirty="0">
              <a:latin typeface="Calibri" pitchFamily="34" charset="0"/>
              <a:cs typeface="Calibri" pitchFamily="34" charset="0"/>
            </a:endParaRPr>
          </a:p>
        </p:txBody>
      </p:sp>
      <p:sp>
        <p:nvSpPr>
          <p:cNvPr id="59" name="Round Same Side Corner Rectangle 58">
            <a:hlinkClick r:id="rId9" action="ppaction://hlinksldjump"/>
          </p:cNvPr>
          <p:cNvSpPr/>
          <p:nvPr userDrawn="1"/>
        </p:nvSpPr>
        <p:spPr>
          <a:xfrm>
            <a:off x="4856489" y="6569968"/>
            <a:ext cx="396000" cy="288032"/>
          </a:xfrm>
          <a:prstGeom prst="round2SameRect">
            <a:avLst/>
          </a:prstGeom>
          <a:solidFill>
            <a:srgbClr val="70AC2E"/>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a:latin typeface="Calibri" pitchFamily="34" charset="0"/>
                <a:cs typeface="Calibri" pitchFamily="34" charset="0"/>
              </a:rPr>
              <a:t>8</a:t>
            </a:r>
          </a:p>
        </p:txBody>
      </p:sp>
      <p:sp>
        <p:nvSpPr>
          <p:cNvPr id="15" name="Round Same Side Corner Rectangle 14">
            <a:hlinkClick r:id="rId9" action="ppaction://hlinksldjump"/>
          </p:cNvPr>
          <p:cNvSpPr/>
          <p:nvPr userDrawn="1"/>
        </p:nvSpPr>
        <p:spPr>
          <a:xfrm>
            <a:off x="5256120" y="6569968"/>
            <a:ext cx="396000" cy="288032"/>
          </a:xfrm>
          <a:prstGeom prst="round2SameRect">
            <a:avLst/>
          </a:prstGeom>
          <a:solidFill>
            <a:srgbClr val="70AC2E"/>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a:latin typeface="Calibri" pitchFamily="34" charset="0"/>
                <a:cs typeface="Calibri" pitchFamily="34" charset="0"/>
              </a:rPr>
              <a:t>8</a:t>
            </a:r>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23214344-8236-4B1F-A3DF-DA24BB3EAD55}" type="datetimeFigureOut">
              <a:rPr lang="en-GB" smtClean="0"/>
              <a:pPr/>
              <a:t>05/08/2014</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8F1201DD-DA1B-4B07-90AE-AA0AC650B466}" type="slidenum">
              <a:rPr lang="en-GB" smtClean="0"/>
              <a:pPr/>
              <a:t>‹#›</a:t>
            </a:fld>
            <a:endParaRPr lang="en-GB"/>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23214344-8236-4B1F-A3DF-DA24BB3EAD55}" type="datetimeFigureOut">
              <a:rPr lang="en-GB" smtClean="0"/>
              <a:pPr/>
              <a:t>05/08/2014</a:t>
            </a:fld>
            <a:endParaRPr lang="en-GB"/>
          </a:p>
        </p:txBody>
      </p:sp>
      <p:sp>
        <p:nvSpPr>
          <p:cNvPr id="6" name="Footer Placeholder 5"/>
          <p:cNvSpPr>
            <a:spLocks noGrp="1"/>
          </p:cNvSpPr>
          <p:nvPr>
            <p:ph type="ftr" sz="quarter" idx="11"/>
          </p:nvPr>
        </p:nvSpPr>
        <p:spPr/>
        <p:txBody>
          <a:bodyPr/>
          <a:lstStyle>
            <a:extLst/>
          </a:lstStyle>
          <a:p>
            <a:endParaRPr lang="en-GB"/>
          </a:p>
        </p:txBody>
      </p:sp>
      <p:sp>
        <p:nvSpPr>
          <p:cNvPr id="7" name="Slide Number Placeholder 6"/>
          <p:cNvSpPr>
            <a:spLocks noGrp="1"/>
          </p:cNvSpPr>
          <p:nvPr>
            <p:ph type="sldNum" sz="quarter" idx="12"/>
          </p:nvPr>
        </p:nvSpPr>
        <p:spPr/>
        <p:txBody>
          <a:bodyPr/>
          <a:lstStyle>
            <a:extLst/>
          </a:lstStyle>
          <a:p>
            <a:fld id="{8F1201DD-DA1B-4B07-90AE-AA0AC650B466}" type="slidenum">
              <a:rPr lang="en-GB" smtClean="0"/>
              <a:pPr/>
              <a:t>‹#›</a:t>
            </a:fld>
            <a:endParaRPr lang="en-GB"/>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23214344-8236-4B1F-A3DF-DA24BB3EAD55}" type="datetimeFigureOut">
              <a:rPr lang="en-GB" smtClean="0"/>
              <a:pPr/>
              <a:t>05/08/2014</a:t>
            </a:fld>
            <a:endParaRPr lang="en-GB"/>
          </a:p>
        </p:txBody>
      </p:sp>
      <p:sp>
        <p:nvSpPr>
          <p:cNvPr id="8" name="Footer Placeholder 7"/>
          <p:cNvSpPr>
            <a:spLocks noGrp="1"/>
          </p:cNvSpPr>
          <p:nvPr>
            <p:ph type="ftr" sz="quarter" idx="11"/>
          </p:nvPr>
        </p:nvSpPr>
        <p:spPr/>
        <p:txBody>
          <a:bodyPr/>
          <a:lstStyle>
            <a:extLst/>
          </a:lstStyle>
          <a:p>
            <a:endParaRPr lang="en-GB"/>
          </a:p>
        </p:txBody>
      </p:sp>
      <p:sp>
        <p:nvSpPr>
          <p:cNvPr id="9" name="Slide Number Placeholder 8"/>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23214344-8236-4B1F-A3DF-DA24BB3EAD55}" type="datetimeFigureOut">
              <a:rPr lang="en-GB" smtClean="0"/>
              <a:pPr/>
              <a:t>05/08/2014</a:t>
            </a:fld>
            <a:endParaRPr lang="en-GB"/>
          </a:p>
        </p:txBody>
      </p:sp>
      <p:sp>
        <p:nvSpPr>
          <p:cNvPr id="4" name="Footer Placeholder 3"/>
          <p:cNvSpPr>
            <a:spLocks noGrp="1"/>
          </p:cNvSpPr>
          <p:nvPr>
            <p:ph type="ftr" sz="quarter" idx="11"/>
          </p:nvPr>
        </p:nvSpPr>
        <p:spPr/>
        <p:txBody>
          <a:bodyPr/>
          <a:lstStyle>
            <a:extLst/>
          </a:lstStyle>
          <a:p>
            <a:endParaRPr lang="en-GB"/>
          </a:p>
        </p:txBody>
      </p:sp>
      <p:sp>
        <p:nvSpPr>
          <p:cNvPr id="5" name="Slide Number Placeholder 4"/>
          <p:cNvSpPr>
            <a:spLocks noGrp="1"/>
          </p:cNvSpPr>
          <p:nvPr>
            <p:ph type="sldNum" sz="quarter" idx="12"/>
          </p:nvPr>
        </p:nvSpPr>
        <p:spPr/>
        <p:txBody>
          <a:bodyPr/>
          <a:lstStyle>
            <a:extLst/>
          </a:lstStyle>
          <a:p>
            <a:fld id="{8F1201DD-DA1B-4B07-90AE-AA0AC650B466}" type="slidenum">
              <a:rPr lang="en-GB" smtClean="0"/>
              <a:pPr/>
              <a:t>‹#›</a:t>
            </a:fld>
            <a:endParaRPr lang="en-GB"/>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23214344-8236-4B1F-A3DF-DA24BB3EAD55}" type="datetimeFigureOut">
              <a:rPr lang="en-GB" smtClean="0"/>
              <a:pPr/>
              <a:t>05/08/2014</a:t>
            </a:fld>
            <a:endParaRPr lang="en-GB"/>
          </a:p>
        </p:txBody>
      </p:sp>
      <p:sp>
        <p:nvSpPr>
          <p:cNvPr id="3" name="Footer Placeholder 2"/>
          <p:cNvSpPr>
            <a:spLocks noGrp="1"/>
          </p:cNvSpPr>
          <p:nvPr>
            <p:ph type="ftr" sz="quarter" idx="11"/>
          </p:nvPr>
        </p:nvSpPr>
        <p:spPr/>
        <p:txBody>
          <a:bodyPr/>
          <a:lstStyle>
            <a:extLst/>
          </a:lstStyle>
          <a:p>
            <a:endParaRPr lang="en-GB"/>
          </a:p>
        </p:txBody>
      </p:sp>
      <p:sp>
        <p:nvSpPr>
          <p:cNvPr id="4" name="Slide Number Placeholder 3"/>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23214344-8236-4B1F-A3DF-DA24BB3EAD55}" type="datetimeFigureOut">
              <a:rPr lang="en-GB" smtClean="0"/>
              <a:pPr/>
              <a:t>05/08/2014</a:t>
            </a:fld>
            <a:endParaRPr lang="en-GB"/>
          </a:p>
        </p:txBody>
      </p:sp>
      <p:sp>
        <p:nvSpPr>
          <p:cNvPr id="6" name="Footer Placeholder 5"/>
          <p:cNvSpPr>
            <a:spLocks noGrp="1"/>
          </p:cNvSpPr>
          <p:nvPr>
            <p:ph type="ftr" sz="quarter" idx="11"/>
          </p:nvPr>
        </p:nvSpPr>
        <p:spPr/>
        <p:txBody>
          <a:bodyPr/>
          <a:lstStyle>
            <a:extLst/>
          </a:lstStyle>
          <a:p>
            <a:endParaRPr lang="en-GB"/>
          </a:p>
        </p:txBody>
      </p:sp>
      <p:sp>
        <p:nvSpPr>
          <p:cNvPr id="7" name="Slide Number Placeholder 6"/>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23214344-8236-4B1F-A3DF-DA24BB3EAD55}" type="datetimeFigureOut">
              <a:rPr lang="en-GB" smtClean="0"/>
              <a:pPr/>
              <a:t>05/08/2014</a:t>
            </a:fld>
            <a:endParaRPr lang="en-GB"/>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GB"/>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8F1201DD-DA1B-4B07-90AE-AA0AC650B466}" type="slidenum">
              <a:rPr lang="en-GB" smtClean="0"/>
              <a:pPr/>
              <a:t>‹#›</a:t>
            </a:fld>
            <a:endParaRPr lang="en-GB"/>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23214344-8236-4B1F-A3DF-DA24BB3EAD55}" type="datetimeFigureOut">
              <a:rPr lang="en-GB" smtClean="0"/>
              <a:pPr/>
              <a:t>05/08/2014</a:t>
            </a:fld>
            <a:endParaRPr lang="en-GB"/>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GB"/>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8F1201DD-DA1B-4B07-90AE-AA0AC650B466}"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83282" y="476672"/>
            <a:ext cx="7772400" cy="1224136"/>
          </a:xfrm>
        </p:spPr>
        <p:txBody>
          <a:bodyPr/>
          <a:lstStyle/>
          <a:p>
            <a:r>
              <a:rPr lang="en-GB" dirty="0" smtClean="0">
                <a:latin typeface="Calibri" pitchFamily="34" charset="0"/>
                <a:cs typeface="Calibri" pitchFamily="34" charset="0"/>
              </a:rPr>
              <a:t>Unit 19</a:t>
            </a:r>
            <a:endParaRPr lang="en-GB" dirty="0">
              <a:latin typeface="Calibri" pitchFamily="34" charset="0"/>
              <a:cs typeface="Calibri" pitchFamily="34" charset="0"/>
            </a:endParaRPr>
          </a:p>
        </p:txBody>
      </p:sp>
      <p:sp>
        <p:nvSpPr>
          <p:cNvPr id="3" name="Subtitle 2"/>
          <p:cNvSpPr>
            <a:spLocks noGrp="1"/>
          </p:cNvSpPr>
          <p:nvPr>
            <p:ph type="subTitle" idx="1"/>
          </p:nvPr>
        </p:nvSpPr>
        <p:spPr>
          <a:xfrm>
            <a:off x="1081844" y="1700808"/>
            <a:ext cx="7772400" cy="1524362"/>
          </a:xfrm>
        </p:spPr>
        <p:txBody>
          <a:bodyPr wrap="none">
            <a:noAutofit/>
          </a:bodyPr>
          <a:lstStyle/>
          <a:p>
            <a:r>
              <a:rPr lang="en-GB" sz="3600" b="1" dirty="0">
                <a:latin typeface="Calibri" pitchFamily="34" charset="0"/>
                <a:cs typeface="Calibri" pitchFamily="34" charset="0"/>
              </a:rPr>
              <a:t>Unit </a:t>
            </a:r>
            <a:r>
              <a:rPr lang="en-GB" sz="3600" b="1" dirty="0" smtClean="0">
                <a:latin typeface="Calibri" pitchFamily="34" charset="0"/>
                <a:cs typeface="Calibri" pitchFamily="34" charset="0"/>
              </a:rPr>
              <a:t>19 </a:t>
            </a:r>
            <a:r>
              <a:rPr lang="en-GB" sz="3600" dirty="0" smtClean="0">
                <a:latin typeface="Calibri" pitchFamily="34" charset="0"/>
                <a:cs typeface="Calibri" pitchFamily="34" charset="0"/>
              </a:rPr>
              <a:t>– </a:t>
            </a:r>
            <a:r>
              <a:rPr lang="en-GB" sz="3600" b="1" dirty="0" smtClean="0">
                <a:latin typeface="Calibri" pitchFamily="34" charset="0"/>
                <a:cs typeface="Calibri" pitchFamily="34" charset="0"/>
              </a:rPr>
              <a:t>SPREADSHEET MODELLING </a:t>
            </a:r>
            <a:endParaRPr lang="en-GB" sz="3600" dirty="0">
              <a:latin typeface="Calibri" pitchFamily="34" charset="0"/>
              <a:cs typeface="Calibri" pitchFamily="34" charset="0"/>
            </a:endParaRPr>
          </a:p>
          <a:p>
            <a:r>
              <a:rPr lang="en-GB" sz="3600" dirty="0" smtClean="0">
                <a:latin typeface="Calibri" pitchFamily="34" charset="0"/>
                <a:cs typeface="Calibri" pitchFamily="34" charset="0"/>
              </a:rPr>
              <a:t> </a:t>
            </a:r>
            <a:r>
              <a:rPr lang="en-GB" sz="3600" b="1" dirty="0">
                <a:latin typeface="Calibri" pitchFamily="34" charset="0"/>
                <a:cs typeface="Calibri" pitchFamily="34" charset="0"/>
              </a:rPr>
              <a:t>Y/601/6637 </a:t>
            </a:r>
            <a:endParaRPr lang="en-GB" sz="4000" dirty="0">
              <a:latin typeface="Calibri" pitchFamily="34" charset="0"/>
              <a:cs typeface="Calibri" pitchFamily="34" charset="0"/>
            </a:endParaRPr>
          </a:p>
        </p:txBody>
      </p:sp>
      <p:sp>
        <p:nvSpPr>
          <p:cNvPr id="4" name="TextBox 3"/>
          <p:cNvSpPr txBox="1"/>
          <p:nvPr/>
        </p:nvSpPr>
        <p:spPr>
          <a:xfrm>
            <a:off x="1029054" y="3452807"/>
            <a:ext cx="7916526" cy="1200329"/>
          </a:xfrm>
          <a:prstGeom prst="rect">
            <a:avLst/>
          </a:prstGeom>
          <a:noFill/>
        </p:spPr>
        <p:txBody>
          <a:bodyPr wrap="none" rtlCol="0">
            <a:spAutoFit/>
          </a:bodyPr>
          <a:lstStyle/>
          <a:p>
            <a:pPr algn="r"/>
            <a:r>
              <a:rPr lang="en-GB" sz="3600" b="1" dirty="0" smtClean="0">
                <a:latin typeface="Calibri" pitchFamily="34" charset="0"/>
                <a:cs typeface="Calibri" pitchFamily="34" charset="0"/>
              </a:rPr>
              <a:t>LO1 - </a:t>
            </a:r>
            <a:r>
              <a:rPr lang="en-GB" sz="3600" dirty="0" smtClean="0">
                <a:latin typeface="Calibri" pitchFamily="34" charset="0"/>
                <a:cs typeface="Calibri" pitchFamily="34" charset="0"/>
              </a:rPr>
              <a:t>Understand </a:t>
            </a:r>
            <a:r>
              <a:rPr lang="en-GB" sz="3600" dirty="0">
                <a:latin typeface="Calibri" pitchFamily="34" charset="0"/>
                <a:cs typeface="Calibri" pitchFamily="34" charset="0"/>
              </a:rPr>
              <a:t>how S</a:t>
            </a:r>
            <a:r>
              <a:rPr lang="en-GB" sz="3600" dirty="0" smtClean="0">
                <a:latin typeface="Calibri" pitchFamily="34" charset="0"/>
                <a:cs typeface="Calibri" pitchFamily="34" charset="0"/>
              </a:rPr>
              <a:t>preadsheets </a:t>
            </a:r>
            <a:r>
              <a:rPr lang="en-GB" sz="3600" dirty="0">
                <a:latin typeface="Calibri" pitchFamily="34" charset="0"/>
                <a:cs typeface="Calibri" pitchFamily="34" charset="0"/>
              </a:rPr>
              <a:t>can </a:t>
            </a:r>
            <a:r>
              <a:rPr lang="en-GB" sz="3600" dirty="0" smtClean="0">
                <a:latin typeface="Calibri" pitchFamily="34" charset="0"/>
                <a:cs typeface="Calibri" pitchFamily="34" charset="0"/>
              </a:rPr>
              <a:t/>
            </a:r>
            <a:br>
              <a:rPr lang="en-GB" sz="3600" dirty="0" smtClean="0">
                <a:latin typeface="Calibri" pitchFamily="34" charset="0"/>
                <a:cs typeface="Calibri" pitchFamily="34" charset="0"/>
              </a:rPr>
            </a:br>
            <a:r>
              <a:rPr lang="en-GB" sz="3600" dirty="0" smtClean="0">
                <a:latin typeface="Calibri" pitchFamily="34" charset="0"/>
                <a:cs typeface="Calibri" pitchFamily="34" charset="0"/>
              </a:rPr>
              <a:t>be used to </a:t>
            </a:r>
            <a:r>
              <a:rPr lang="en-GB" sz="3600" dirty="0">
                <a:latin typeface="Calibri" pitchFamily="34" charset="0"/>
                <a:cs typeface="Calibri" pitchFamily="34" charset="0"/>
              </a:rPr>
              <a:t>solve complex problems </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07504" y="620688"/>
            <a:ext cx="8928992" cy="5760640"/>
          </a:xfrm>
        </p:spPr>
        <p:txBody>
          <a:bodyPr>
            <a:noAutofit/>
          </a:bodyPr>
          <a:lstStyle/>
          <a:p>
            <a:r>
              <a:rPr lang="en-GB" sz="1800" dirty="0" smtClean="0">
                <a:latin typeface="Calibri" pitchFamily="34" charset="0"/>
                <a:cs typeface="Calibri" pitchFamily="34" charset="0"/>
              </a:rPr>
              <a:t>Decision </a:t>
            </a:r>
            <a:r>
              <a:rPr lang="en-GB" sz="1800" dirty="0">
                <a:latin typeface="Calibri" pitchFamily="34" charset="0"/>
                <a:cs typeface="Calibri" pitchFamily="34" charset="0"/>
              </a:rPr>
              <a:t>making </a:t>
            </a:r>
            <a:r>
              <a:rPr lang="en-GB" sz="1800" dirty="0" smtClean="0">
                <a:latin typeface="Calibri" pitchFamily="34" charset="0"/>
                <a:cs typeface="Calibri" pitchFamily="34" charset="0"/>
              </a:rPr>
              <a:t>within companies depends on information and spreadsheets along with databases provide that accuracy needed to make decisions. In Spreadsheets the advanced functions that we rarely use allow companies to find solutions to problems through automatic analysis functions:</a:t>
            </a:r>
          </a:p>
          <a:p>
            <a:r>
              <a:rPr lang="en-GB" sz="1800" b="1" dirty="0">
                <a:latin typeface="Calibri" pitchFamily="34" charset="0"/>
                <a:cs typeface="Calibri" pitchFamily="34" charset="0"/>
              </a:rPr>
              <a:t>A</a:t>
            </a:r>
            <a:r>
              <a:rPr lang="en-GB" sz="1800" b="1" dirty="0" smtClean="0">
                <a:latin typeface="Calibri" pitchFamily="34" charset="0"/>
                <a:cs typeface="Calibri" pitchFamily="34" charset="0"/>
              </a:rPr>
              <a:t>nalysis </a:t>
            </a:r>
            <a:r>
              <a:rPr lang="en-GB" sz="1800" b="1" dirty="0">
                <a:latin typeface="Calibri" pitchFamily="34" charset="0"/>
                <a:cs typeface="Calibri" pitchFamily="34" charset="0"/>
              </a:rPr>
              <a:t>of </a:t>
            </a:r>
            <a:r>
              <a:rPr lang="en-GB" sz="1800" b="1" dirty="0" smtClean="0">
                <a:latin typeface="Calibri" pitchFamily="34" charset="0"/>
                <a:cs typeface="Calibri" pitchFamily="34" charset="0"/>
              </a:rPr>
              <a:t>data</a:t>
            </a:r>
            <a:r>
              <a:rPr lang="en-GB" sz="1800" dirty="0" smtClean="0">
                <a:latin typeface="Calibri" pitchFamily="34" charset="0"/>
                <a:cs typeface="Calibri" pitchFamily="34" charset="0"/>
              </a:rPr>
              <a:t> – get your spreadsheet to work out results for you, run through the analyse function and it will draw up pivot tables of collated information, create charts based on these, and produce report style results. This includes trends, current modelling and questionnaire results analysis.</a:t>
            </a:r>
          </a:p>
          <a:p>
            <a:r>
              <a:rPr lang="en-GB" sz="1800" b="1" dirty="0">
                <a:latin typeface="Calibri" pitchFamily="34" charset="0"/>
                <a:cs typeface="Calibri" pitchFamily="34" charset="0"/>
              </a:rPr>
              <a:t>G</a:t>
            </a:r>
            <a:r>
              <a:rPr lang="en-GB" sz="1800" b="1" dirty="0" smtClean="0">
                <a:latin typeface="Calibri" pitchFamily="34" charset="0"/>
                <a:cs typeface="Calibri" pitchFamily="34" charset="0"/>
              </a:rPr>
              <a:t>oal seek</a:t>
            </a:r>
            <a:r>
              <a:rPr lang="en-GB" sz="1800" dirty="0" smtClean="0">
                <a:latin typeface="Calibri" pitchFamily="34" charset="0"/>
                <a:cs typeface="Calibri" pitchFamily="34" charset="0"/>
              </a:rPr>
              <a:t> – Tell the spreadsheet what result you want for the customer, how much they want to spend and the spreadsheet will find the answer and alternatives, one of the more powerful tools within Spreadsheets.</a:t>
            </a:r>
          </a:p>
          <a:p>
            <a:r>
              <a:rPr lang="en-GB" sz="1800" b="1" dirty="0" smtClean="0">
                <a:latin typeface="Calibri" pitchFamily="34" charset="0"/>
                <a:cs typeface="Calibri" pitchFamily="34" charset="0"/>
              </a:rPr>
              <a:t>S</a:t>
            </a:r>
            <a:r>
              <a:rPr lang="en-GB" sz="1800" b="1" dirty="0" smtClean="0">
                <a:latin typeface="Calibri" pitchFamily="34" charset="0"/>
                <a:cs typeface="Calibri" pitchFamily="34" charset="0"/>
              </a:rPr>
              <a:t>cenarios</a:t>
            </a:r>
            <a:r>
              <a:rPr lang="en-GB" sz="1800" dirty="0" smtClean="0">
                <a:latin typeface="Calibri" pitchFamily="34" charset="0"/>
                <a:cs typeface="Calibri" pitchFamily="34" charset="0"/>
              </a:rPr>
              <a:t> – Like Goal Seek, looks for possible outcomes for a statement, finds solutions, presents solutions, can be adapted, improved, refined until the outcome is decided, then presents the results in a usable format.</a:t>
            </a:r>
          </a:p>
          <a:p>
            <a:r>
              <a:rPr lang="en-GB" sz="1800" b="1" dirty="0" smtClean="0">
                <a:solidFill>
                  <a:schemeClr val="dk1"/>
                </a:solidFill>
                <a:latin typeface="Calibri" pitchFamily="34" charset="0"/>
                <a:cs typeface="Calibri" pitchFamily="34" charset="0"/>
              </a:rPr>
              <a:t>What if’s</a:t>
            </a:r>
            <a:r>
              <a:rPr lang="en-GB" sz="1800" dirty="0" smtClean="0">
                <a:solidFill>
                  <a:schemeClr val="dk1"/>
                </a:solidFill>
                <a:latin typeface="Calibri" pitchFamily="34" charset="0"/>
                <a:cs typeface="Calibri" pitchFamily="34" charset="0"/>
              </a:rPr>
              <a:t> – Cross references cells, used to present scenarios for predictive modelling, changes parameters and allows the spreadsheet to work a hypothesised scenario.</a:t>
            </a:r>
          </a:p>
          <a:p>
            <a:pPr marL="109728" indent="0">
              <a:buNone/>
            </a:pPr>
            <a:r>
              <a:rPr lang="en-GB" sz="1800" b="1" dirty="0">
                <a:latin typeface="Calibri" pitchFamily="34" charset="0"/>
                <a:cs typeface="Calibri" pitchFamily="34" charset="0"/>
              </a:rPr>
              <a:t>P1.2 - Task </a:t>
            </a:r>
            <a:r>
              <a:rPr lang="en-GB" sz="1800" b="1" dirty="0" smtClean="0">
                <a:latin typeface="Calibri" pitchFamily="34" charset="0"/>
                <a:cs typeface="Calibri" pitchFamily="34" charset="0"/>
              </a:rPr>
              <a:t>05 </a:t>
            </a:r>
            <a:r>
              <a:rPr lang="en-GB" sz="1800" b="1" dirty="0">
                <a:latin typeface="Calibri" pitchFamily="34" charset="0"/>
                <a:cs typeface="Calibri" pitchFamily="34" charset="0"/>
              </a:rPr>
              <a:t>-</a:t>
            </a:r>
            <a:r>
              <a:rPr lang="en-GB" sz="1800" dirty="0">
                <a:latin typeface="Calibri" pitchFamily="34" charset="0"/>
                <a:cs typeface="Calibri" pitchFamily="34" charset="0"/>
              </a:rPr>
              <a:t> Identify how a spreadsheet system would meet the Problem Solving requirements of Business users for the following purposes, with examples.</a:t>
            </a:r>
          </a:p>
          <a:p>
            <a:endParaRPr lang="en-GB" sz="4400" dirty="0">
              <a:solidFill>
                <a:schemeClr val="dk1"/>
              </a:solidFill>
              <a:latin typeface="Calibri" pitchFamily="34" charset="0"/>
              <a:cs typeface="Calibri" pitchFamily="34" charset="0"/>
            </a:endParaRPr>
          </a:p>
        </p:txBody>
      </p:sp>
      <p:sp>
        <p:nvSpPr>
          <p:cNvPr id="17" name="Title 2"/>
          <p:cNvSpPr>
            <a:spLocks noGrp="1"/>
          </p:cNvSpPr>
          <p:nvPr>
            <p:ph type="title"/>
          </p:nvPr>
        </p:nvSpPr>
        <p:spPr>
          <a:xfrm>
            <a:off x="179512" y="188640"/>
            <a:ext cx="8733656" cy="360040"/>
          </a:xfrm>
        </p:spPr>
        <p:txBody>
          <a:bodyPr>
            <a:noAutofit/>
          </a:bodyPr>
          <a:lstStyle/>
          <a:p>
            <a:r>
              <a:rPr lang="en-GB" sz="2900" dirty="0" smtClean="0"/>
              <a:t>P1.2 – Uses of Spreadsheets – Decision Making</a:t>
            </a:r>
            <a:endParaRPr lang="en-GB" sz="2900" dirty="0"/>
          </a:p>
        </p:txBody>
      </p:sp>
      <p:graphicFrame>
        <p:nvGraphicFramePr>
          <p:cNvPr id="4" name="Table 3"/>
          <p:cNvGraphicFramePr>
            <a:graphicFrameLocks noGrp="1"/>
          </p:cNvGraphicFramePr>
          <p:nvPr>
            <p:extLst>
              <p:ext uri="{D42A27DB-BD31-4B8C-83A1-F6EECF244321}">
                <p14:modId xmlns:p14="http://schemas.microsoft.com/office/powerpoint/2010/main" val="2588324221"/>
              </p:ext>
            </p:extLst>
          </p:nvPr>
        </p:nvGraphicFramePr>
        <p:xfrm>
          <a:off x="251520" y="5949280"/>
          <a:ext cx="8712969" cy="370840"/>
        </p:xfrm>
        <a:graphic>
          <a:graphicData uri="http://schemas.openxmlformats.org/drawingml/2006/table">
            <a:tbl>
              <a:tblPr firstRow="1" bandRow="1">
                <a:tableStyleId>{5C22544A-7EE6-4342-B048-85BDC9FD1C3A}</a:tableStyleId>
              </a:tblPr>
              <a:tblGrid>
                <a:gridCol w="2520280"/>
                <a:gridCol w="2088232"/>
                <a:gridCol w="2232248"/>
                <a:gridCol w="1872209"/>
              </a:tblGrid>
              <a:tr h="370840">
                <a:tc>
                  <a:txBody>
                    <a:bodyPr/>
                    <a:lstStyle/>
                    <a:p>
                      <a:pPr algn="ctr"/>
                      <a:r>
                        <a:rPr kumimoji="0" lang="en-GB" sz="1600" b="1" kern="1200" dirty="0" smtClean="0">
                          <a:solidFill>
                            <a:schemeClr val="lt1"/>
                          </a:solidFill>
                          <a:latin typeface="Calibri" pitchFamily="34" charset="0"/>
                          <a:ea typeface="+mn-ea"/>
                          <a:cs typeface="Calibri" pitchFamily="34" charset="0"/>
                        </a:rPr>
                        <a:t>Analysis of Data</a:t>
                      </a:r>
                      <a:endParaRPr kumimoji="0" lang="en-GB" sz="1600" b="1" kern="1200" dirty="0">
                        <a:solidFill>
                          <a:schemeClr val="lt1"/>
                        </a:solidFill>
                        <a:latin typeface="Calibri" pitchFamily="34" charset="0"/>
                        <a:ea typeface="+mn-ea"/>
                        <a:cs typeface="Calibri" pitchFamily="34" charset="0"/>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GB" sz="1600" b="1" kern="1200" dirty="0" smtClean="0">
                          <a:solidFill>
                            <a:schemeClr val="lt1"/>
                          </a:solidFill>
                          <a:latin typeface="Calibri" pitchFamily="34" charset="0"/>
                          <a:ea typeface="+mn-ea"/>
                          <a:cs typeface="Calibri" pitchFamily="34" charset="0"/>
                        </a:rPr>
                        <a:t>Goal Seek</a:t>
                      </a:r>
                      <a:endParaRPr kumimoji="0" lang="en-GB" sz="1600" b="1" kern="1200" dirty="0">
                        <a:solidFill>
                          <a:schemeClr val="lt1"/>
                        </a:solidFill>
                        <a:latin typeface="Calibri" pitchFamily="34" charset="0"/>
                        <a:ea typeface="+mn-ea"/>
                        <a:cs typeface="Calibri" pitchFamily="34" charset="0"/>
                      </a:endParaRPr>
                    </a:p>
                  </a:txBody>
                  <a:tcPr anchor="ctr"/>
                </a:tc>
                <a:tc>
                  <a:txBody>
                    <a:bodyPr/>
                    <a:lstStyle/>
                    <a:p>
                      <a:pPr algn="ctr"/>
                      <a:r>
                        <a:rPr kumimoji="0" lang="en-GB" sz="1600" b="1" kern="1200" dirty="0" smtClean="0">
                          <a:solidFill>
                            <a:schemeClr val="lt1"/>
                          </a:solidFill>
                          <a:latin typeface="Calibri" pitchFamily="34" charset="0"/>
                          <a:ea typeface="+mn-ea"/>
                          <a:cs typeface="Calibri" pitchFamily="34" charset="0"/>
                        </a:rPr>
                        <a:t>Scenarios</a:t>
                      </a:r>
                      <a:endParaRPr kumimoji="0" lang="en-GB" sz="1600" b="1" kern="1200" dirty="0">
                        <a:solidFill>
                          <a:schemeClr val="lt1"/>
                        </a:solidFill>
                        <a:latin typeface="Calibri" pitchFamily="34" charset="0"/>
                        <a:ea typeface="+mn-ea"/>
                        <a:cs typeface="Calibri" pitchFamily="34" charset="0"/>
                      </a:endParaRPr>
                    </a:p>
                  </a:txBody>
                  <a:tcPr anchor="ctr"/>
                </a:tc>
                <a:tc>
                  <a:txBody>
                    <a:bodyPr/>
                    <a:lstStyle/>
                    <a:p>
                      <a:pPr algn="ctr"/>
                      <a:r>
                        <a:rPr kumimoji="0" lang="en-GB" sz="1600" b="1" kern="1200" dirty="0" smtClean="0">
                          <a:solidFill>
                            <a:schemeClr val="lt1"/>
                          </a:solidFill>
                          <a:latin typeface="Calibri" pitchFamily="34" charset="0"/>
                          <a:ea typeface="+mn-ea"/>
                          <a:cs typeface="Calibri" pitchFamily="34" charset="0"/>
                        </a:rPr>
                        <a:t>What If’s</a:t>
                      </a:r>
                      <a:endParaRPr kumimoji="0" lang="en-GB" sz="1600" b="1" kern="1200" dirty="0">
                        <a:solidFill>
                          <a:schemeClr val="lt1"/>
                        </a:solidFill>
                        <a:latin typeface="Calibri" pitchFamily="34" charset="0"/>
                        <a:ea typeface="+mn-ea"/>
                        <a:cs typeface="Calibri" pitchFamily="34" charset="0"/>
                      </a:endParaRPr>
                    </a:p>
                  </a:txBody>
                  <a:tcPr anchor="ctr"/>
                </a:tc>
              </a:tr>
            </a:tbl>
          </a:graphicData>
        </a:graphic>
      </p:graphicFrame>
    </p:spTree>
    <p:extLst>
      <p:ext uri="{BB962C8B-B14F-4D97-AF65-F5344CB8AC3E}">
        <p14:creationId xmlns:p14="http://schemas.microsoft.com/office/powerpoint/2010/main" val="292543614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2"/>
          <p:cNvSpPr>
            <a:spLocks noGrp="1"/>
          </p:cNvSpPr>
          <p:nvPr>
            <p:ph type="title"/>
          </p:nvPr>
        </p:nvSpPr>
        <p:spPr>
          <a:xfrm>
            <a:off x="179512" y="188640"/>
            <a:ext cx="8733656" cy="360040"/>
          </a:xfrm>
        </p:spPr>
        <p:txBody>
          <a:bodyPr>
            <a:noAutofit/>
          </a:bodyPr>
          <a:lstStyle/>
          <a:p>
            <a:r>
              <a:rPr lang="en-GB" sz="2500" dirty="0" smtClean="0"/>
              <a:t>P1.3 – Uses of Spreadsheets – Formulas and Functions</a:t>
            </a:r>
            <a:endParaRPr lang="en-GB" sz="2500" dirty="0"/>
          </a:p>
        </p:txBody>
      </p:sp>
      <p:sp>
        <p:nvSpPr>
          <p:cNvPr id="6" name="Content Placeholder 1"/>
          <p:cNvSpPr>
            <a:spLocks noGrp="1"/>
          </p:cNvSpPr>
          <p:nvPr>
            <p:ph idx="1"/>
          </p:nvPr>
        </p:nvSpPr>
        <p:spPr>
          <a:xfrm>
            <a:off x="107504" y="660018"/>
            <a:ext cx="8784976" cy="4929222"/>
          </a:xfrm>
        </p:spPr>
        <p:txBody>
          <a:bodyPr>
            <a:noAutofit/>
          </a:bodyPr>
          <a:lstStyle/>
          <a:p>
            <a:pPr marL="0" indent="0">
              <a:buNone/>
            </a:pPr>
            <a:r>
              <a:rPr lang="en-GB" sz="1800" b="1" dirty="0" smtClean="0">
                <a:latin typeface="Calibri" pitchFamily="34" charset="0"/>
                <a:cs typeface="Calibri" pitchFamily="34" charset="0"/>
              </a:rPr>
              <a:t>P1.3 - Task 06</a:t>
            </a:r>
            <a:r>
              <a:rPr lang="en-GB" sz="1800" dirty="0" smtClean="0">
                <a:latin typeface="Calibri" pitchFamily="34" charset="0"/>
                <a:cs typeface="Calibri" pitchFamily="34" charset="0"/>
              </a:rPr>
              <a:t> </a:t>
            </a:r>
            <a:r>
              <a:rPr lang="en-GB" sz="1800" dirty="0" smtClean="0">
                <a:latin typeface="Calibri" pitchFamily="34" charset="0"/>
                <a:cs typeface="Calibri" pitchFamily="34" charset="0"/>
              </a:rPr>
              <a:t>- Explain in your own words, what the following terms are within a spreadsheet</a:t>
            </a:r>
          </a:p>
          <a:p>
            <a:pPr marL="0" indent="0">
              <a:buNone/>
            </a:pPr>
            <a:endParaRPr lang="en-GB" sz="2800" dirty="0" smtClean="0">
              <a:latin typeface="Calibri" pitchFamily="34" charset="0"/>
              <a:cs typeface="Calibri" pitchFamily="34" charset="0"/>
            </a:endParaRPr>
          </a:p>
          <a:p>
            <a:pPr marL="0" indent="0">
              <a:buNone/>
            </a:pPr>
            <a:r>
              <a:rPr lang="en-GB" sz="1800" b="1" dirty="0" smtClean="0">
                <a:latin typeface="Calibri" pitchFamily="34" charset="0"/>
                <a:cs typeface="Calibri" pitchFamily="34" charset="0"/>
              </a:rPr>
              <a:t>P1.3 - Task 07 </a:t>
            </a:r>
            <a:r>
              <a:rPr lang="en-GB" sz="1800" dirty="0" smtClean="0">
                <a:latin typeface="Calibri" pitchFamily="34" charset="0"/>
                <a:cs typeface="Calibri" pitchFamily="34" charset="0"/>
              </a:rPr>
              <a:t>- </a:t>
            </a:r>
            <a:r>
              <a:rPr lang="en-GB" sz="1800" dirty="0" smtClean="0">
                <a:latin typeface="Calibri" pitchFamily="34" charset="0"/>
                <a:cs typeface="Calibri" pitchFamily="34" charset="0"/>
              </a:rPr>
              <a:t>Explain in your own words, what the following mathematical operators are, provide examples</a:t>
            </a:r>
          </a:p>
          <a:p>
            <a:pPr marL="0" indent="0">
              <a:buNone/>
            </a:pPr>
            <a:endParaRPr lang="en-GB" sz="2400" dirty="0" smtClean="0">
              <a:latin typeface="Calibri" pitchFamily="34" charset="0"/>
              <a:cs typeface="Calibri" pitchFamily="34" charset="0"/>
            </a:endParaRPr>
          </a:p>
          <a:p>
            <a:pPr marL="0" indent="0">
              <a:buNone/>
            </a:pPr>
            <a:r>
              <a:rPr lang="en-GB" sz="1800" b="1" dirty="0" smtClean="0">
                <a:latin typeface="Calibri" pitchFamily="34" charset="0"/>
                <a:cs typeface="Calibri" pitchFamily="34" charset="0"/>
              </a:rPr>
              <a:t>P1.3 - Task 08 </a:t>
            </a:r>
            <a:r>
              <a:rPr lang="en-GB" sz="1800" dirty="0" smtClean="0">
                <a:latin typeface="Calibri" pitchFamily="34" charset="0"/>
                <a:cs typeface="Calibri" pitchFamily="34" charset="0"/>
              </a:rPr>
              <a:t>- </a:t>
            </a:r>
            <a:r>
              <a:rPr lang="en-GB" sz="1800" dirty="0" smtClean="0">
                <a:latin typeface="Calibri" pitchFamily="34" charset="0"/>
                <a:cs typeface="Calibri" pitchFamily="34" charset="0"/>
              </a:rPr>
              <a:t>Explain in your own words, what the following functions are, provide examples</a:t>
            </a:r>
          </a:p>
          <a:p>
            <a:pPr marL="0" indent="0">
              <a:buNone/>
            </a:pPr>
            <a:endParaRPr lang="en-GB" sz="1800" dirty="0" smtClean="0">
              <a:latin typeface="Calibri" pitchFamily="34" charset="0"/>
              <a:cs typeface="Calibri" pitchFamily="34" charset="0"/>
            </a:endParaRPr>
          </a:p>
          <a:p>
            <a:pPr marL="0" indent="0">
              <a:buNone/>
            </a:pPr>
            <a:endParaRPr lang="en-GB" sz="1800" dirty="0" smtClean="0">
              <a:latin typeface="Calibri" pitchFamily="34" charset="0"/>
              <a:cs typeface="Calibri" pitchFamily="34" charset="0"/>
            </a:endParaRPr>
          </a:p>
          <a:p>
            <a:pPr marL="0" indent="0">
              <a:buNone/>
            </a:pPr>
            <a:endParaRPr lang="en-GB" sz="1600" dirty="0" smtClean="0">
              <a:latin typeface="Calibri" pitchFamily="34" charset="0"/>
              <a:cs typeface="Calibri" pitchFamily="34" charset="0"/>
            </a:endParaRPr>
          </a:p>
          <a:p>
            <a:pPr marL="0" indent="0">
              <a:buNone/>
            </a:pPr>
            <a:endParaRPr lang="en-GB" sz="1600" dirty="0" smtClean="0">
              <a:latin typeface="Calibri" pitchFamily="34" charset="0"/>
              <a:cs typeface="Calibri" pitchFamily="34" charset="0"/>
            </a:endParaRPr>
          </a:p>
          <a:p>
            <a:pPr marL="0" indent="0">
              <a:buNone/>
            </a:pPr>
            <a:endParaRPr lang="en-GB" sz="1600" dirty="0" smtClean="0">
              <a:latin typeface="Calibri" pitchFamily="34" charset="0"/>
              <a:cs typeface="Calibri" pitchFamily="34" charset="0"/>
            </a:endParaRPr>
          </a:p>
          <a:p>
            <a:pPr marL="0" indent="0">
              <a:buNone/>
            </a:pPr>
            <a:endParaRPr lang="en-GB" sz="1600" dirty="0" smtClean="0">
              <a:latin typeface="Calibri" pitchFamily="34" charset="0"/>
              <a:cs typeface="Calibri" pitchFamily="34" charset="0"/>
            </a:endParaRPr>
          </a:p>
          <a:p>
            <a:pPr marL="0" indent="0">
              <a:buNone/>
            </a:pPr>
            <a:endParaRPr lang="en-GB" sz="1600" dirty="0" smtClean="0">
              <a:latin typeface="Calibri" pitchFamily="34" charset="0"/>
              <a:cs typeface="Calibri" pitchFamily="34" charset="0"/>
            </a:endParaRPr>
          </a:p>
          <a:p>
            <a:pPr marL="0" indent="0">
              <a:buNone/>
            </a:pPr>
            <a:r>
              <a:rPr lang="en-GB" sz="1800" b="1" dirty="0" smtClean="0">
                <a:latin typeface="Calibri" pitchFamily="34" charset="0"/>
                <a:cs typeface="Calibri" pitchFamily="34" charset="0"/>
              </a:rPr>
              <a:t>P1.3 - Task 09 </a:t>
            </a:r>
            <a:r>
              <a:rPr lang="en-GB" sz="1800" dirty="0" smtClean="0">
                <a:latin typeface="Calibri" pitchFamily="34" charset="0"/>
                <a:cs typeface="Calibri" pitchFamily="34" charset="0"/>
              </a:rPr>
              <a:t>- </a:t>
            </a:r>
            <a:r>
              <a:rPr lang="en-GB" sz="1800" dirty="0" smtClean="0">
                <a:latin typeface="Calibri" pitchFamily="34" charset="0"/>
                <a:cs typeface="Calibri" pitchFamily="34" charset="0"/>
              </a:rPr>
              <a:t>Explain in your own words how the following features are used within a spreadsheet</a:t>
            </a:r>
          </a:p>
        </p:txBody>
      </p:sp>
      <p:graphicFrame>
        <p:nvGraphicFramePr>
          <p:cNvPr id="7" name="Table 6"/>
          <p:cNvGraphicFramePr>
            <a:graphicFrameLocks noGrp="1"/>
          </p:cNvGraphicFramePr>
          <p:nvPr>
            <p:extLst>
              <p:ext uri="{D42A27DB-BD31-4B8C-83A1-F6EECF244321}">
                <p14:modId xmlns:p14="http://schemas.microsoft.com/office/powerpoint/2010/main" val="175873172"/>
              </p:ext>
            </p:extLst>
          </p:nvPr>
        </p:nvGraphicFramePr>
        <p:xfrm>
          <a:off x="179512" y="1340768"/>
          <a:ext cx="8784976" cy="335280"/>
        </p:xfrm>
        <a:graphic>
          <a:graphicData uri="http://schemas.openxmlformats.org/drawingml/2006/table">
            <a:tbl>
              <a:tblPr firstRow="1" bandRow="1">
                <a:tableStyleId>{5C22544A-7EE6-4342-B048-85BDC9FD1C3A}</a:tableStyleId>
              </a:tblPr>
              <a:tblGrid>
                <a:gridCol w="2196244"/>
                <a:gridCol w="2196244"/>
                <a:gridCol w="2196244"/>
                <a:gridCol w="2196244"/>
              </a:tblGrid>
              <a:tr h="119256">
                <a:tc>
                  <a:txBody>
                    <a:bodyPr/>
                    <a:lstStyle/>
                    <a:p>
                      <a:pPr algn="ctr"/>
                      <a:r>
                        <a:rPr lang="en-GB" sz="1600" dirty="0" smtClean="0">
                          <a:latin typeface="Calibri" pitchFamily="34" charset="0"/>
                          <a:cs typeface="Calibri" pitchFamily="34" charset="0"/>
                        </a:rPr>
                        <a:t>Formulas</a:t>
                      </a:r>
                      <a:endParaRPr lang="en-GB" sz="1600" dirty="0">
                        <a:solidFill>
                          <a:schemeClr val="tx1"/>
                        </a:solidFill>
                        <a:latin typeface="Calibri" pitchFamily="34" charset="0"/>
                        <a:cs typeface="Calibri" pitchFamily="34" charset="0"/>
                      </a:endParaRPr>
                    </a:p>
                  </a:txBody>
                  <a:tcPr anchor="ctr"/>
                </a:tc>
                <a:tc>
                  <a:txBody>
                    <a:bodyPr/>
                    <a:lstStyle/>
                    <a:p>
                      <a:pPr algn="ctr"/>
                      <a:r>
                        <a:rPr lang="en-GB" sz="1600" dirty="0" smtClean="0">
                          <a:latin typeface="Calibri" pitchFamily="34" charset="0"/>
                          <a:cs typeface="Calibri" pitchFamily="34" charset="0"/>
                        </a:rPr>
                        <a:t>Functions</a:t>
                      </a:r>
                      <a:endParaRPr lang="en-GB" sz="1600" dirty="0">
                        <a:solidFill>
                          <a:schemeClr val="tx1"/>
                        </a:solidFill>
                        <a:latin typeface="Calibri" pitchFamily="34" charset="0"/>
                        <a:cs typeface="Calibri" pitchFamily="34" charset="0"/>
                      </a:endParaRPr>
                    </a:p>
                  </a:txBody>
                  <a:tcPr anchor="ctr"/>
                </a:tc>
                <a:tc>
                  <a:txBody>
                    <a:bodyPr/>
                    <a:lstStyle/>
                    <a:p>
                      <a:pPr algn="ctr"/>
                      <a:r>
                        <a:rPr lang="en-GB" sz="1600" dirty="0" smtClean="0">
                          <a:latin typeface="Calibri" pitchFamily="34" charset="0"/>
                          <a:cs typeface="Calibri" pitchFamily="34" charset="0"/>
                        </a:rPr>
                        <a:t>Graphs/charts</a:t>
                      </a:r>
                      <a:endParaRPr lang="en-GB" sz="1600" dirty="0">
                        <a:solidFill>
                          <a:schemeClr val="tx1"/>
                        </a:solidFill>
                        <a:latin typeface="Calibri" pitchFamily="34" charset="0"/>
                        <a:cs typeface="Calibri" pitchFamily="34" charset="0"/>
                      </a:endParaRPr>
                    </a:p>
                  </a:txBody>
                  <a:tcPr anchor="ctr"/>
                </a:tc>
                <a:tc>
                  <a:txBody>
                    <a:bodyPr/>
                    <a:lstStyle/>
                    <a:p>
                      <a:pPr algn="ctr"/>
                      <a:r>
                        <a:rPr lang="en-GB" sz="1600" dirty="0" smtClean="0">
                          <a:latin typeface="Calibri" pitchFamily="34" charset="0"/>
                          <a:cs typeface="Calibri" pitchFamily="34" charset="0"/>
                        </a:rPr>
                        <a:t>Pivot table</a:t>
                      </a:r>
                      <a:endParaRPr lang="en-GB" sz="1600" dirty="0">
                        <a:solidFill>
                          <a:schemeClr val="tx1"/>
                        </a:solidFill>
                        <a:latin typeface="Calibri" pitchFamily="34" charset="0"/>
                        <a:cs typeface="Calibri" pitchFamily="34" charset="0"/>
                      </a:endParaRPr>
                    </a:p>
                  </a:txBody>
                  <a:tcPr anchor="ctr"/>
                </a:tc>
              </a:tr>
            </a:tbl>
          </a:graphicData>
        </a:graphic>
      </p:graphicFrame>
      <p:graphicFrame>
        <p:nvGraphicFramePr>
          <p:cNvPr id="8" name="Table 7"/>
          <p:cNvGraphicFramePr>
            <a:graphicFrameLocks noGrp="1"/>
          </p:cNvGraphicFramePr>
          <p:nvPr>
            <p:extLst>
              <p:ext uri="{D42A27DB-BD31-4B8C-83A1-F6EECF244321}">
                <p14:modId xmlns:p14="http://schemas.microsoft.com/office/powerpoint/2010/main" val="1076453536"/>
              </p:ext>
            </p:extLst>
          </p:nvPr>
        </p:nvGraphicFramePr>
        <p:xfrm>
          <a:off x="179512" y="2445648"/>
          <a:ext cx="8784976" cy="335280"/>
        </p:xfrm>
        <a:graphic>
          <a:graphicData uri="http://schemas.openxmlformats.org/drawingml/2006/table">
            <a:tbl>
              <a:tblPr firstRow="1" bandRow="1">
                <a:tableStyleId>{5C22544A-7EE6-4342-B048-85BDC9FD1C3A}</a:tableStyleId>
              </a:tblPr>
              <a:tblGrid>
                <a:gridCol w="2196244"/>
                <a:gridCol w="2196244"/>
                <a:gridCol w="2196244"/>
                <a:gridCol w="2196244"/>
              </a:tblGrid>
              <a:tr h="119256">
                <a:tc>
                  <a:txBody>
                    <a:bodyPr/>
                    <a:lstStyle/>
                    <a:p>
                      <a:pPr algn="ctr"/>
                      <a:r>
                        <a:rPr lang="en-GB" sz="1600" dirty="0" smtClean="0">
                          <a:latin typeface="Calibri" pitchFamily="34" charset="0"/>
                          <a:cs typeface="Calibri" pitchFamily="34" charset="0"/>
                        </a:rPr>
                        <a:t>+</a:t>
                      </a:r>
                      <a:endParaRPr lang="en-GB" sz="1600" dirty="0">
                        <a:solidFill>
                          <a:schemeClr val="tx1"/>
                        </a:solidFill>
                        <a:latin typeface="Calibri" pitchFamily="34" charset="0"/>
                        <a:cs typeface="Calibri" pitchFamily="34" charset="0"/>
                      </a:endParaRPr>
                    </a:p>
                  </a:txBody>
                  <a:tcPr anchor="ctr"/>
                </a:tc>
                <a:tc>
                  <a:txBody>
                    <a:bodyPr/>
                    <a:lstStyle/>
                    <a:p>
                      <a:pPr algn="ctr"/>
                      <a:r>
                        <a:rPr lang="en-GB" sz="1600" dirty="0" smtClean="0">
                          <a:latin typeface="Calibri" pitchFamily="34" charset="0"/>
                          <a:cs typeface="Calibri" pitchFamily="34" charset="0"/>
                        </a:rPr>
                        <a:t>-</a:t>
                      </a:r>
                      <a:endParaRPr lang="en-GB" sz="1600" dirty="0">
                        <a:solidFill>
                          <a:schemeClr val="tx1"/>
                        </a:solidFill>
                        <a:latin typeface="Calibri" pitchFamily="34" charset="0"/>
                        <a:cs typeface="Calibri" pitchFamily="34" charset="0"/>
                      </a:endParaRPr>
                    </a:p>
                  </a:txBody>
                  <a:tcPr anchor="ctr"/>
                </a:tc>
                <a:tc>
                  <a:txBody>
                    <a:bodyPr/>
                    <a:lstStyle/>
                    <a:p>
                      <a:pPr algn="ctr"/>
                      <a:r>
                        <a:rPr lang="en-GB" sz="1600" dirty="0" smtClean="0">
                          <a:latin typeface="Calibri" pitchFamily="34" charset="0"/>
                          <a:cs typeface="Calibri" pitchFamily="34" charset="0"/>
                        </a:rPr>
                        <a:t>/</a:t>
                      </a:r>
                      <a:endParaRPr lang="en-GB" sz="1600" dirty="0">
                        <a:solidFill>
                          <a:schemeClr val="tx1"/>
                        </a:solidFill>
                        <a:latin typeface="Calibri" pitchFamily="34" charset="0"/>
                        <a:cs typeface="Calibri" pitchFamily="34" charset="0"/>
                      </a:endParaRPr>
                    </a:p>
                  </a:txBody>
                  <a:tcPr anchor="ctr"/>
                </a:tc>
                <a:tc>
                  <a:txBody>
                    <a:bodyPr/>
                    <a:lstStyle/>
                    <a:p>
                      <a:pPr algn="ctr"/>
                      <a:r>
                        <a:rPr lang="en-GB" sz="1600" dirty="0" smtClean="0">
                          <a:latin typeface="Calibri" pitchFamily="34" charset="0"/>
                          <a:cs typeface="Calibri" pitchFamily="34" charset="0"/>
                        </a:rPr>
                        <a:t>*</a:t>
                      </a:r>
                      <a:endParaRPr lang="en-GB" sz="1600" dirty="0">
                        <a:solidFill>
                          <a:schemeClr val="tx1"/>
                        </a:solidFill>
                        <a:latin typeface="Calibri" pitchFamily="34" charset="0"/>
                        <a:cs typeface="Calibri" pitchFamily="34" charset="0"/>
                      </a:endParaRPr>
                    </a:p>
                  </a:txBody>
                  <a:tcPr anchor="ctr"/>
                </a:tc>
              </a:tr>
            </a:tbl>
          </a:graphicData>
        </a:graphic>
      </p:graphicFrame>
      <p:graphicFrame>
        <p:nvGraphicFramePr>
          <p:cNvPr id="9" name="Table 8"/>
          <p:cNvGraphicFramePr>
            <a:graphicFrameLocks noGrp="1"/>
          </p:cNvGraphicFramePr>
          <p:nvPr>
            <p:extLst>
              <p:ext uri="{D42A27DB-BD31-4B8C-83A1-F6EECF244321}">
                <p14:modId xmlns:p14="http://schemas.microsoft.com/office/powerpoint/2010/main" val="2856212021"/>
              </p:ext>
            </p:extLst>
          </p:nvPr>
        </p:nvGraphicFramePr>
        <p:xfrm>
          <a:off x="179512" y="3429000"/>
          <a:ext cx="8784976" cy="2011680"/>
        </p:xfrm>
        <a:graphic>
          <a:graphicData uri="http://schemas.openxmlformats.org/drawingml/2006/table">
            <a:tbl>
              <a:tblPr firstRow="1" bandRow="1">
                <a:tableStyleId>{BDBED569-4797-4DF1-A0F4-6AAB3CD982D8}</a:tableStyleId>
              </a:tblPr>
              <a:tblGrid>
                <a:gridCol w="2196244"/>
                <a:gridCol w="2196244"/>
                <a:gridCol w="2196244"/>
                <a:gridCol w="2196244"/>
              </a:tblGrid>
              <a:tr h="126008">
                <a:tc>
                  <a:txBody>
                    <a:bodyPr/>
                    <a:lstStyle/>
                    <a:p>
                      <a:pPr algn="ctr"/>
                      <a:r>
                        <a:rPr lang="en-GB" sz="1600" b="1" dirty="0" smtClean="0">
                          <a:latin typeface="Calibri" pitchFamily="34" charset="0"/>
                          <a:cs typeface="Calibri" pitchFamily="34" charset="0"/>
                        </a:rPr>
                        <a:t>Sum</a:t>
                      </a:r>
                      <a:endParaRPr lang="en-GB" sz="1600" b="1" dirty="0">
                        <a:solidFill>
                          <a:schemeClr val="tx1"/>
                        </a:solidFill>
                        <a:latin typeface="Calibri" pitchFamily="34" charset="0"/>
                        <a:cs typeface="Calibri" pitchFamily="34" charset="0"/>
                      </a:endParaRPr>
                    </a:p>
                  </a:txBody>
                  <a:tcPr anchor="ctr"/>
                </a:tc>
                <a:tc>
                  <a:txBody>
                    <a:bodyPr/>
                    <a:lstStyle/>
                    <a:p>
                      <a:pPr algn="ctr"/>
                      <a:r>
                        <a:rPr lang="en-GB" sz="1600" b="1" dirty="0" smtClean="0">
                          <a:latin typeface="Calibri" pitchFamily="34" charset="0"/>
                          <a:cs typeface="Calibri" pitchFamily="34" charset="0"/>
                        </a:rPr>
                        <a:t>Min</a:t>
                      </a:r>
                      <a:endParaRPr lang="en-GB" sz="1600" b="1" dirty="0">
                        <a:solidFill>
                          <a:schemeClr val="tx1"/>
                        </a:solidFill>
                        <a:latin typeface="Calibri" pitchFamily="34" charset="0"/>
                        <a:cs typeface="Calibri" pitchFamily="34" charset="0"/>
                      </a:endParaRPr>
                    </a:p>
                  </a:txBody>
                  <a:tcPr anchor="ctr"/>
                </a:tc>
                <a:tc>
                  <a:txBody>
                    <a:bodyPr/>
                    <a:lstStyle/>
                    <a:p>
                      <a:pPr algn="ctr"/>
                      <a:r>
                        <a:rPr lang="en-GB" sz="1600" b="1" dirty="0" smtClean="0">
                          <a:latin typeface="Calibri" pitchFamily="34" charset="0"/>
                          <a:cs typeface="Calibri" pitchFamily="34" charset="0"/>
                        </a:rPr>
                        <a:t>Max</a:t>
                      </a:r>
                      <a:endParaRPr lang="en-GB" sz="1600" b="1" dirty="0">
                        <a:solidFill>
                          <a:schemeClr val="tx1"/>
                        </a:solidFill>
                        <a:latin typeface="Calibri" pitchFamily="34" charset="0"/>
                        <a:cs typeface="Calibri" pitchFamily="34" charset="0"/>
                      </a:endParaRPr>
                    </a:p>
                  </a:txBody>
                  <a:tcPr anchor="ctr"/>
                </a:tc>
                <a:tc>
                  <a:txBody>
                    <a:bodyPr/>
                    <a:lstStyle/>
                    <a:p>
                      <a:pPr algn="ctr"/>
                      <a:r>
                        <a:rPr lang="en-GB" sz="1600" b="1" dirty="0" smtClean="0">
                          <a:latin typeface="Calibri" pitchFamily="34" charset="0"/>
                          <a:cs typeface="Calibri" pitchFamily="34" charset="0"/>
                        </a:rPr>
                        <a:t>Average</a:t>
                      </a:r>
                      <a:endParaRPr lang="en-GB" sz="1600" b="1" dirty="0">
                        <a:solidFill>
                          <a:schemeClr val="tx1"/>
                        </a:solidFill>
                        <a:latin typeface="Calibri" pitchFamily="34" charset="0"/>
                        <a:cs typeface="Calibri" pitchFamily="34" charset="0"/>
                      </a:endParaRPr>
                    </a:p>
                  </a:txBody>
                  <a:tcPr anchor="ctr"/>
                </a:tc>
              </a:tr>
              <a:tr h="150768">
                <a:tc>
                  <a:txBody>
                    <a:bodyPr/>
                    <a:lstStyle/>
                    <a:p>
                      <a:pPr algn="ctr"/>
                      <a:r>
                        <a:rPr lang="en-GB" sz="1600" b="1" dirty="0" smtClean="0">
                          <a:latin typeface="Calibri" pitchFamily="34" charset="0"/>
                          <a:cs typeface="Calibri" pitchFamily="34" charset="0"/>
                        </a:rPr>
                        <a:t>Count</a:t>
                      </a:r>
                      <a:endParaRPr lang="en-GB" sz="1600" b="1" dirty="0">
                        <a:solidFill>
                          <a:schemeClr val="tx1"/>
                        </a:solidFill>
                        <a:latin typeface="Calibri" pitchFamily="34" charset="0"/>
                        <a:cs typeface="Calibri" pitchFamily="34" charset="0"/>
                      </a:endParaRPr>
                    </a:p>
                  </a:txBody>
                  <a:tcPr anchor="ctr"/>
                </a:tc>
                <a:tc>
                  <a:txBody>
                    <a:bodyPr/>
                    <a:lstStyle/>
                    <a:p>
                      <a:pPr algn="ctr"/>
                      <a:r>
                        <a:rPr lang="en-GB" sz="1600" b="1" dirty="0" smtClean="0">
                          <a:latin typeface="Calibri" pitchFamily="34" charset="0"/>
                          <a:cs typeface="Calibri" pitchFamily="34" charset="0"/>
                        </a:rPr>
                        <a:t>If</a:t>
                      </a:r>
                      <a:endParaRPr lang="en-GB" sz="1600" b="1" dirty="0">
                        <a:solidFill>
                          <a:schemeClr val="tx1"/>
                        </a:solidFill>
                        <a:latin typeface="Calibri" pitchFamily="34" charset="0"/>
                        <a:cs typeface="Calibri" pitchFamily="34" charset="0"/>
                      </a:endParaRPr>
                    </a:p>
                  </a:txBody>
                  <a:tcPr anchor="ctr"/>
                </a:tc>
                <a:tc>
                  <a:txBody>
                    <a:bodyPr/>
                    <a:lstStyle/>
                    <a:p>
                      <a:pPr algn="ctr"/>
                      <a:r>
                        <a:rPr lang="en-GB" sz="1600" b="1" dirty="0" err="1" smtClean="0">
                          <a:latin typeface="Calibri" pitchFamily="34" charset="0"/>
                          <a:cs typeface="Calibri" pitchFamily="34" charset="0"/>
                        </a:rPr>
                        <a:t>Sumif</a:t>
                      </a:r>
                      <a:endParaRPr lang="en-GB" sz="1600" b="1" dirty="0">
                        <a:solidFill>
                          <a:schemeClr val="tx1"/>
                        </a:solidFill>
                        <a:latin typeface="Calibri" pitchFamily="34" charset="0"/>
                        <a:cs typeface="Calibri" pitchFamily="34" charset="0"/>
                      </a:endParaRPr>
                    </a:p>
                  </a:txBody>
                  <a:tcPr anchor="ctr"/>
                </a:tc>
                <a:tc>
                  <a:txBody>
                    <a:bodyPr/>
                    <a:lstStyle/>
                    <a:p>
                      <a:pPr algn="ctr"/>
                      <a:r>
                        <a:rPr lang="en-GB" sz="1600" b="1" dirty="0" err="1" smtClean="0">
                          <a:latin typeface="Calibri" pitchFamily="34" charset="0"/>
                          <a:cs typeface="Calibri" pitchFamily="34" charset="0"/>
                        </a:rPr>
                        <a:t>Countif</a:t>
                      </a:r>
                      <a:endParaRPr lang="en-GB" sz="1600" b="1" dirty="0">
                        <a:solidFill>
                          <a:schemeClr val="tx1"/>
                        </a:solidFill>
                        <a:latin typeface="Calibri" pitchFamily="34" charset="0"/>
                        <a:cs typeface="Calibri" pitchFamily="34" charset="0"/>
                      </a:endParaRPr>
                    </a:p>
                  </a:txBody>
                  <a:tcPr anchor="ctr"/>
                </a:tc>
              </a:tr>
              <a:tr h="0">
                <a:tc>
                  <a:txBody>
                    <a:bodyPr/>
                    <a:lstStyle/>
                    <a:p>
                      <a:pPr algn="ctr"/>
                      <a:r>
                        <a:rPr lang="en-GB" sz="1600" b="1" dirty="0" smtClean="0">
                          <a:latin typeface="Calibri" pitchFamily="34" charset="0"/>
                          <a:cs typeface="Calibri" pitchFamily="34" charset="0"/>
                        </a:rPr>
                        <a:t>Upper</a:t>
                      </a:r>
                      <a:endParaRPr lang="en-GB" sz="1600" b="1" dirty="0">
                        <a:solidFill>
                          <a:schemeClr val="tx1"/>
                        </a:solidFill>
                        <a:latin typeface="Calibri" pitchFamily="34" charset="0"/>
                        <a:cs typeface="Calibri" pitchFamily="34" charset="0"/>
                      </a:endParaRPr>
                    </a:p>
                  </a:txBody>
                  <a:tcPr anchor="ctr"/>
                </a:tc>
                <a:tc>
                  <a:txBody>
                    <a:bodyPr/>
                    <a:lstStyle/>
                    <a:p>
                      <a:pPr algn="ctr"/>
                      <a:r>
                        <a:rPr lang="en-GB" sz="1600" b="1" dirty="0" smtClean="0">
                          <a:latin typeface="Calibri" pitchFamily="34" charset="0"/>
                          <a:cs typeface="Calibri" pitchFamily="34" charset="0"/>
                        </a:rPr>
                        <a:t>Lower</a:t>
                      </a:r>
                      <a:endParaRPr lang="en-GB" sz="1600" b="1" dirty="0">
                        <a:solidFill>
                          <a:schemeClr val="tx1"/>
                        </a:solidFill>
                        <a:latin typeface="Calibri" pitchFamily="34" charset="0"/>
                        <a:cs typeface="Calibri" pitchFamily="34" charset="0"/>
                      </a:endParaRPr>
                    </a:p>
                  </a:txBody>
                  <a:tcPr anchor="ctr"/>
                </a:tc>
                <a:tc>
                  <a:txBody>
                    <a:bodyPr/>
                    <a:lstStyle/>
                    <a:p>
                      <a:pPr algn="ctr"/>
                      <a:r>
                        <a:rPr kumimoji="0" lang="en-GB" sz="1600" b="1" kern="1200" dirty="0" smtClean="0">
                          <a:latin typeface="Calibri" pitchFamily="34" charset="0"/>
                          <a:cs typeface="Calibri" pitchFamily="34" charset="0"/>
                        </a:rPr>
                        <a:t>Left</a:t>
                      </a:r>
                      <a:endParaRPr kumimoji="0" lang="en-GB" sz="1600" b="1" kern="1200" dirty="0" smtClean="0">
                        <a:solidFill>
                          <a:schemeClr val="tx1"/>
                        </a:solidFill>
                        <a:latin typeface="Calibri" pitchFamily="34" charset="0"/>
                        <a:ea typeface="+mn-ea"/>
                        <a:cs typeface="Calibri" pitchFamily="34" charset="0"/>
                      </a:endParaRPr>
                    </a:p>
                  </a:txBody>
                  <a:tcPr anchor="ctr"/>
                </a:tc>
                <a:tc>
                  <a:txBody>
                    <a:bodyPr/>
                    <a:lstStyle/>
                    <a:p>
                      <a:pPr algn="ctr"/>
                      <a:r>
                        <a:rPr kumimoji="0" lang="en-GB" sz="1600" b="1" kern="1200" dirty="0" smtClean="0">
                          <a:latin typeface="Calibri" pitchFamily="34" charset="0"/>
                          <a:cs typeface="Calibri" pitchFamily="34" charset="0"/>
                        </a:rPr>
                        <a:t>Right</a:t>
                      </a:r>
                      <a:endParaRPr kumimoji="0" lang="en-GB" sz="1600" b="1" kern="1200" dirty="0" smtClean="0">
                        <a:solidFill>
                          <a:schemeClr val="tx1"/>
                        </a:solidFill>
                        <a:latin typeface="Calibri" pitchFamily="34" charset="0"/>
                        <a:ea typeface="+mn-ea"/>
                        <a:cs typeface="Calibri" pitchFamily="34" charset="0"/>
                      </a:endParaRPr>
                    </a:p>
                  </a:txBody>
                  <a:tcPr anchor="ctr"/>
                </a:tc>
              </a:tr>
              <a:tr h="0">
                <a:tc>
                  <a:txBody>
                    <a:bodyPr/>
                    <a:lstStyle/>
                    <a:p>
                      <a:pPr algn="ctr"/>
                      <a:r>
                        <a:rPr lang="en-GB" sz="1600" b="1" dirty="0" smtClean="0">
                          <a:latin typeface="Calibri" pitchFamily="34" charset="0"/>
                          <a:cs typeface="Calibri" pitchFamily="34" charset="0"/>
                        </a:rPr>
                        <a:t>Concatenate</a:t>
                      </a:r>
                      <a:endParaRPr lang="en-GB" sz="1600" b="1" dirty="0">
                        <a:solidFill>
                          <a:schemeClr val="tx1"/>
                        </a:solidFill>
                        <a:latin typeface="Calibri" pitchFamily="34" charset="0"/>
                        <a:cs typeface="Calibri" pitchFamily="34" charset="0"/>
                      </a:endParaRPr>
                    </a:p>
                  </a:txBody>
                  <a:tcPr anchor="ctr"/>
                </a:tc>
                <a:tc>
                  <a:txBody>
                    <a:bodyPr/>
                    <a:lstStyle/>
                    <a:p>
                      <a:pPr algn="ctr"/>
                      <a:r>
                        <a:rPr lang="en-GB" sz="1600" b="1" dirty="0" smtClean="0">
                          <a:latin typeface="Calibri" pitchFamily="34" charset="0"/>
                          <a:cs typeface="Calibri" pitchFamily="34" charset="0"/>
                        </a:rPr>
                        <a:t>Replace</a:t>
                      </a:r>
                      <a:endParaRPr lang="en-GB" sz="1600" b="1" dirty="0">
                        <a:solidFill>
                          <a:schemeClr val="tx1"/>
                        </a:solidFill>
                        <a:latin typeface="Calibri" pitchFamily="34" charset="0"/>
                        <a:cs typeface="Calibri" pitchFamily="34" charset="0"/>
                      </a:endParaRPr>
                    </a:p>
                  </a:txBody>
                  <a:tcPr anchor="ctr"/>
                </a:tc>
                <a:tc>
                  <a:txBody>
                    <a:bodyPr/>
                    <a:lstStyle/>
                    <a:p>
                      <a:pPr algn="ctr"/>
                      <a:r>
                        <a:rPr kumimoji="0" lang="en-GB" sz="1600" b="1" kern="1200" dirty="0" smtClean="0">
                          <a:latin typeface="Calibri" pitchFamily="34" charset="0"/>
                          <a:cs typeface="Calibri" pitchFamily="34" charset="0"/>
                        </a:rPr>
                        <a:t>Substitute</a:t>
                      </a:r>
                      <a:endParaRPr kumimoji="0" lang="en-GB" sz="1600" b="1" kern="1200" dirty="0">
                        <a:solidFill>
                          <a:schemeClr val="tx1"/>
                        </a:solidFill>
                        <a:latin typeface="Calibri" pitchFamily="34" charset="0"/>
                        <a:ea typeface="+mn-ea"/>
                        <a:cs typeface="Calibri" pitchFamily="34" charset="0"/>
                      </a:endParaRPr>
                    </a:p>
                  </a:txBody>
                  <a:tcPr anchor="ctr"/>
                </a:tc>
                <a:tc>
                  <a:txBody>
                    <a:bodyPr/>
                    <a:lstStyle/>
                    <a:p>
                      <a:pPr algn="ctr"/>
                      <a:r>
                        <a:rPr lang="en-GB" sz="1600" b="1" dirty="0" err="1" smtClean="0">
                          <a:latin typeface="Calibri" pitchFamily="34" charset="0"/>
                          <a:cs typeface="Calibri" pitchFamily="34" charset="0"/>
                        </a:rPr>
                        <a:t>Hlookup</a:t>
                      </a:r>
                      <a:endParaRPr kumimoji="0" lang="en-GB" sz="1600" b="1" kern="1200" dirty="0">
                        <a:solidFill>
                          <a:schemeClr val="tx1"/>
                        </a:solidFill>
                        <a:latin typeface="Calibri" pitchFamily="34" charset="0"/>
                        <a:ea typeface="+mn-ea"/>
                        <a:cs typeface="Calibri" pitchFamily="34" charset="0"/>
                      </a:endParaRPr>
                    </a:p>
                  </a:txBody>
                  <a:tcPr anchor="ctr"/>
                </a:tc>
              </a:tr>
              <a:tr h="0">
                <a:tc>
                  <a:txBody>
                    <a:bodyPr/>
                    <a:lstStyle/>
                    <a:p>
                      <a:pPr algn="ctr"/>
                      <a:r>
                        <a:rPr kumimoji="0" lang="en-GB" sz="1600" b="1" kern="1200" dirty="0" err="1" smtClean="0">
                          <a:latin typeface="Calibri" pitchFamily="34" charset="0"/>
                          <a:cs typeface="Calibri" pitchFamily="34" charset="0"/>
                        </a:rPr>
                        <a:t>Vlookup</a:t>
                      </a:r>
                      <a:endParaRPr lang="en-GB" sz="1600" b="1" dirty="0">
                        <a:solidFill>
                          <a:schemeClr val="tx1"/>
                        </a:solidFill>
                        <a:latin typeface="Calibri" pitchFamily="34" charset="0"/>
                        <a:cs typeface="Calibri" pitchFamily="34" charset="0"/>
                      </a:endParaRPr>
                    </a:p>
                  </a:txBody>
                  <a:tcPr anchor="ctr"/>
                </a:tc>
                <a:tc>
                  <a:txBody>
                    <a:bodyPr/>
                    <a:lstStyle/>
                    <a:p>
                      <a:pPr algn="ctr"/>
                      <a:r>
                        <a:rPr lang="en-GB" sz="1600" b="1" dirty="0" smtClean="0">
                          <a:latin typeface="Calibri" pitchFamily="34" charset="0"/>
                          <a:cs typeface="Calibri" pitchFamily="34" charset="0"/>
                        </a:rPr>
                        <a:t>Today</a:t>
                      </a:r>
                      <a:endParaRPr lang="en-GB" sz="1600" b="1" dirty="0">
                        <a:solidFill>
                          <a:schemeClr val="tx1"/>
                        </a:solidFill>
                        <a:latin typeface="Calibri" pitchFamily="34" charset="0"/>
                        <a:cs typeface="Calibri" pitchFamily="34" charset="0"/>
                      </a:endParaRPr>
                    </a:p>
                  </a:txBody>
                  <a:tcPr anchor="ctr"/>
                </a:tc>
                <a:tc>
                  <a:txBody>
                    <a:bodyPr/>
                    <a:lstStyle/>
                    <a:p>
                      <a:pPr algn="ctr"/>
                      <a:r>
                        <a:rPr lang="en-GB" sz="1600" b="1" dirty="0" smtClean="0">
                          <a:latin typeface="Calibri" pitchFamily="34" charset="0"/>
                          <a:cs typeface="Calibri" pitchFamily="34" charset="0"/>
                        </a:rPr>
                        <a:t>Date</a:t>
                      </a:r>
                      <a:endParaRPr lang="en-GB" sz="1600" b="1" dirty="0">
                        <a:solidFill>
                          <a:schemeClr val="tx1"/>
                        </a:solidFill>
                        <a:latin typeface="Calibri" pitchFamily="34" charset="0"/>
                        <a:cs typeface="Calibri" pitchFamily="34" charset="0"/>
                      </a:endParaRPr>
                    </a:p>
                  </a:txBody>
                  <a:tcPr anchor="ctr"/>
                </a:tc>
                <a:tc>
                  <a:txBody>
                    <a:bodyPr/>
                    <a:lstStyle/>
                    <a:p>
                      <a:pPr algn="ctr"/>
                      <a:r>
                        <a:rPr kumimoji="0" lang="en-GB" sz="1600" b="1" kern="1200" dirty="0" smtClean="0">
                          <a:latin typeface="Calibri" pitchFamily="34" charset="0"/>
                          <a:cs typeface="Calibri" pitchFamily="34" charset="0"/>
                        </a:rPr>
                        <a:t>Time</a:t>
                      </a:r>
                      <a:endParaRPr kumimoji="0" lang="en-GB" sz="1600" b="1" kern="1200" dirty="0">
                        <a:solidFill>
                          <a:schemeClr val="tx1"/>
                        </a:solidFill>
                        <a:latin typeface="Calibri" pitchFamily="34" charset="0"/>
                        <a:ea typeface="+mn-ea"/>
                        <a:cs typeface="Calibri" pitchFamily="34" charset="0"/>
                      </a:endParaRPr>
                    </a:p>
                  </a:txBody>
                  <a:tcPr anchor="ctr"/>
                </a:tc>
              </a:tr>
              <a:tr h="123800">
                <a:tc>
                  <a:txBody>
                    <a:bodyPr/>
                    <a:lstStyle/>
                    <a:p>
                      <a:pPr algn="ctr"/>
                      <a:r>
                        <a:rPr lang="en-GB" sz="1600" b="1" dirty="0" smtClean="0">
                          <a:latin typeface="Calibri" pitchFamily="34" charset="0"/>
                          <a:cs typeface="Calibri" pitchFamily="34" charset="0"/>
                        </a:rPr>
                        <a:t>Round</a:t>
                      </a:r>
                      <a:endParaRPr lang="en-GB" sz="1600" b="1" dirty="0">
                        <a:solidFill>
                          <a:schemeClr val="tx1"/>
                        </a:solidFill>
                        <a:latin typeface="Calibri" pitchFamily="34" charset="0"/>
                        <a:cs typeface="Calibri" pitchFamily="34" charset="0"/>
                      </a:endParaRPr>
                    </a:p>
                  </a:txBody>
                  <a:tcPr anchor="ctr"/>
                </a:tc>
                <a:tc>
                  <a:txBody>
                    <a:bodyPr/>
                    <a:lstStyle/>
                    <a:p>
                      <a:pPr algn="ctr"/>
                      <a:r>
                        <a:rPr lang="en-GB" sz="1600" b="1" dirty="0" smtClean="0">
                          <a:latin typeface="Calibri" pitchFamily="34" charset="0"/>
                          <a:cs typeface="Calibri" pitchFamily="34" charset="0"/>
                        </a:rPr>
                        <a:t>Ceiling</a:t>
                      </a:r>
                      <a:endParaRPr lang="en-GB" sz="1600" b="1" dirty="0">
                        <a:solidFill>
                          <a:schemeClr val="tx1"/>
                        </a:solidFill>
                        <a:latin typeface="Calibri" pitchFamily="34" charset="0"/>
                        <a:cs typeface="Calibri" pitchFamily="34" charset="0"/>
                      </a:endParaRPr>
                    </a:p>
                  </a:txBody>
                  <a:tcPr anchor="ctr"/>
                </a:tc>
                <a:tc>
                  <a:txBody>
                    <a:bodyPr/>
                    <a:lstStyle/>
                    <a:p>
                      <a:pPr algn="ctr"/>
                      <a:r>
                        <a:rPr lang="en-GB" sz="1600" b="1" dirty="0" smtClean="0">
                          <a:latin typeface="Calibri" pitchFamily="34" charset="0"/>
                          <a:cs typeface="Calibri" pitchFamily="34" charset="0"/>
                        </a:rPr>
                        <a:t>Rand</a:t>
                      </a:r>
                      <a:endParaRPr lang="en-GB" sz="1600" b="1" dirty="0">
                        <a:solidFill>
                          <a:schemeClr val="tx1"/>
                        </a:solidFill>
                        <a:latin typeface="Calibri" pitchFamily="34" charset="0"/>
                        <a:cs typeface="Calibri" pitchFamily="34" charset="0"/>
                      </a:endParaRPr>
                    </a:p>
                  </a:txBody>
                  <a:tcPr anchor="ctr"/>
                </a:tc>
                <a:tc>
                  <a:txBody>
                    <a:bodyPr/>
                    <a:lstStyle/>
                    <a:p>
                      <a:pPr algn="ctr"/>
                      <a:r>
                        <a:rPr lang="en-GB" sz="1600" b="1" dirty="0" err="1" smtClean="0">
                          <a:latin typeface="Calibri" pitchFamily="34" charset="0"/>
                          <a:cs typeface="Calibri" pitchFamily="34" charset="0"/>
                        </a:rPr>
                        <a:t>Randbetween</a:t>
                      </a:r>
                      <a:endParaRPr lang="en-GB" sz="1600" b="1" dirty="0">
                        <a:solidFill>
                          <a:schemeClr val="tx1"/>
                        </a:solidFill>
                        <a:latin typeface="Calibri" pitchFamily="34" charset="0"/>
                        <a:cs typeface="Calibri" pitchFamily="34" charset="0"/>
                      </a:endParaRPr>
                    </a:p>
                  </a:txBody>
                  <a:tcPr anchor="ctr"/>
                </a:tc>
              </a:tr>
            </a:tbl>
          </a:graphicData>
        </a:graphic>
      </p:graphicFrame>
      <p:graphicFrame>
        <p:nvGraphicFramePr>
          <p:cNvPr id="10" name="Table 9"/>
          <p:cNvGraphicFramePr>
            <a:graphicFrameLocks noGrp="1"/>
          </p:cNvGraphicFramePr>
          <p:nvPr>
            <p:extLst>
              <p:ext uri="{D42A27DB-BD31-4B8C-83A1-F6EECF244321}">
                <p14:modId xmlns:p14="http://schemas.microsoft.com/office/powerpoint/2010/main" val="794013768"/>
              </p:ext>
            </p:extLst>
          </p:nvPr>
        </p:nvGraphicFramePr>
        <p:xfrm>
          <a:off x="251520" y="6093296"/>
          <a:ext cx="8712968" cy="370840"/>
        </p:xfrm>
        <a:graphic>
          <a:graphicData uri="http://schemas.openxmlformats.org/drawingml/2006/table">
            <a:tbl>
              <a:tblPr firstRow="1" bandRow="1">
                <a:tableStyleId>{5C22544A-7EE6-4342-B048-85BDC9FD1C3A}</a:tableStyleId>
              </a:tblPr>
              <a:tblGrid>
                <a:gridCol w="2304256"/>
                <a:gridCol w="2052228"/>
                <a:gridCol w="2178242"/>
                <a:gridCol w="2178242"/>
              </a:tblGrid>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kern="1200" dirty="0" smtClean="0"/>
                        <a:t>Naming a range of cells</a:t>
                      </a:r>
                      <a:endParaRPr kumimoji="0" lang="en-GB" sz="1400" b="1" kern="1200" dirty="0" smtClean="0">
                        <a:solidFill>
                          <a:schemeClr val="tx1"/>
                        </a:solidFill>
                        <a:latin typeface="Calibri" pitchFamily="34" charset="0"/>
                        <a:ea typeface="+mn-ea"/>
                        <a:cs typeface="+mn-cs"/>
                      </a:endParaRPr>
                    </a:p>
                  </a:txBody>
                  <a:tcPr anchor="ctr"/>
                </a:tc>
                <a:tc>
                  <a:txBody>
                    <a:bodyPr/>
                    <a:lstStyle/>
                    <a:p>
                      <a:pPr algn="ctr"/>
                      <a:r>
                        <a:rPr kumimoji="0" lang="en-GB" sz="1400" kern="1200" dirty="0" smtClean="0"/>
                        <a:t>Drop down list</a:t>
                      </a:r>
                      <a:endParaRPr kumimoji="0" lang="en-GB" sz="1400" b="1" kern="1200" dirty="0" smtClean="0">
                        <a:solidFill>
                          <a:schemeClr val="tx1"/>
                        </a:solidFill>
                        <a:latin typeface="Calibri" pitchFamily="34" charset="0"/>
                        <a:ea typeface="+mn-ea"/>
                        <a:cs typeface="+mn-cs"/>
                      </a:endParaRPr>
                    </a:p>
                  </a:txBody>
                  <a:tcPr anchor="ctr"/>
                </a:tc>
                <a:tc>
                  <a:txBody>
                    <a:bodyPr/>
                    <a:lstStyle/>
                    <a:p>
                      <a:pPr algn="ctr"/>
                      <a:r>
                        <a:rPr kumimoji="0" lang="en-GB" sz="1400" kern="1200" dirty="0" smtClean="0"/>
                        <a:t>Data validation checks</a:t>
                      </a:r>
                      <a:endParaRPr kumimoji="0" lang="en-GB" sz="1400" b="1" kern="1200" dirty="0" smtClean="0">
                        <a:solidFill>
                          <a:schemeClr val="tx1"/>
                        </a:solidFill>
                        <a:latin typeface="Calibri" pitchFamily="34" charset="0"/>
                        <a:ea typeface="+mn-ea"/>
                        <a:cs typeface="+mn-cs"/>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kern="1200" dirty="0" smtClean="0"/>
                        <a:t>Error messages</a:t>
                      </a:r>
                      <a:endParaRPr kumimoji="0" lang="en-GB" sz="1400" b="1" kern="1200" dirty="0" smtClean="0">
                        <a:solidFill>
                          <a:schemeClr val="tx1"/>
                        </a:solidFill>
                        <a:latin typeface="Calibri" pitchFamily="34" charset="0"/>
                        <a:ea typeface="+mn-ea"/>
                        <a:cs typeface="+mn-cs"/>
                      </a:endParaRPr>
                    </a:p>
                  </a:txBody>
                  <a:tcPr anchor="ctr"/>
                </a:tc>
              </a:tr>
            </a:tbl>
          </a:graphicData>
        </a:graphic>
      </p:graphicFrame>
    </p:spTree>
    <p:extLst>
      <p:ext uri="{BB962C8B-B14F-4D97-AF65-F5344CB8AC3E}">
        <p14:creationId xmlns:p14="http://schemas.microsoft.com/office/powerpoint/2010/main" val="157802335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620688"/>
            <a:ext cx="8784976" cy="5760640"/>
          </a:xfrm>
        </p:spPr>
        <p:txBody>
          <a:bodyPr>
            <a:noAutofit/>
          </a:bodyPr>
          <a:lstStyle/>
          <a:p>
            <a:pPr marL="0" lvl="0" indent="0">
              <a:buNone/>
            </a:pPr>
            <a:r>
              <a:rPr lang="en-GB" sz="1900" b="1" dirty="0" smtClean="0">
                <a:latin typeface="Calibri" pitchFamily="34" charset="0"/>
                <a:cs typeface="Calibri" pitchFamily="34" charset="0"/>
              </a:rPr>
              <a:t>P1.1 </a:t>
            </a:r>
            <a:r>
              <a:rPr lang="en-GB" sz="1900" b="1" dirty="0">
                <a:latin typeface="Calibri" pitchFamily="34" charset="0"/>
                <a:cs typeface="Calibri" pitchFamily="34" charset="0"/>
              </a:rPr>
              <a:t>- Task 01 </a:t>
            </a:r>
            <a:r>
              <a:rPr lang="en-GB" sz="1900" dirty="0">
                <a:latin typeface="Calibri" pitchFamily="34" charset="0"/>
                <a:cs typeface="Calibri" pitchFamily="34" charset="0"/>
              </a:rPr>
              <a:t>- Identify and explain what a spreadsheet is, what it can do and how beneficial is it, with examples.</a:t>
            </a:r>
          </a:p>
          <a:p>
            <a:pPr marL="0" indent="0">
              <a:buNone/>
            </a:pPr>
            <a:r>
              <a:rPr lang="en-GB" sz="1900" b="1" dirty="0" smtClean="0">
                <a:latin typeface="Calibri" pitchFamily="34" charset="0"/>
                <a:cs typeface="Calibri" pitchFamily="34" charset="0"/>
              </a:rPr>
              <a:t>P1.2 </a:t>
            </a:r>
            <a:r>
              <a:rPr lang="en-GB" sz="1900" b="1" dirty="0">
                <a:latin typeface="Calibri" pitchFamily="34" charset="0"/>
                <a:cs typeface="Calibri" pitchFamily="34" charset="0"/>
              </a:rPr>
              <a:t>- Task 02 </a:t>
            </a:r>
            <a:r>
              <a:rPr lang="en-GB" sz="1900" dirty="0">
                <a:latin typeface="Calibri" pitchFamily="34" charset="0"/>
                <a:cs typeface="Calibri" pitchFamily="34" charset="0"/>
              </a:rPr>
              <a:t>- Identify how a spreadsheet system would meet the requirements of a business user for the following purposes, with industry examples.</a:t>
            </a:r>
          </a:p>
          <a:p>
            <a:pPr marL="0" indent="0">
              <a:buNone/>
            </a:pPr>
            <a:r>
              <a:rPr lang="en-GB" sz="1900" b="1" dirty="0" smtClean="0">
                <a:latin typeface="Calibri" pitchFamily="34" charset="0"/>
                <a:cs typeface="Calibri" pitchFamily="34" charset="0"/>
              </a:rPr>
              <a:t>P1.2 </a:t>
            </a:r>
            <a:r>
              <a:rPr lang="en-GB" sz="1900" b="1" dirty="0">
                <a:latin typeface="Calibri" pitchFamily="34" charset="0"/>
                <a:cs typeface="Calibri" pitchFamily="34" charset="0"/>
              </a:rPr>
              <a:t>- Task 03 </a:t>
            </a:r>
            <a:r>
              <a:rPr lang="en-GB" sz="1900" dirty="0">
                <a:latin typeface="Calibri" pitchFamily="34" charset="0"/>
                <a:cs typeface="Calibri" pitchFamily="34" charset="0"/>
              </a:rPr>
              <a:t>- Identify how a spreadsheet system would meet the requirements of personal users for the following purposes, with examples.</a:t>
            </a:r>
          </a:p>
          <a:p>
            <a:pPr marL="0" indent="0">
              <a:buNone/>
            </a:pPr>
            <a:r>
              <a:rPr lang="en-GB" sz="1900" b="1" dirty="0" smtClean="0">
                <a:latin typeface="Calibri" pitchFamily="34" charset="0"/>
                <a:cs typeface="Calibri" pitchFamily="34" charset="0"/>
              </a:rPr>
              <a:t>P1.2 </a:t>
            </a:r>
            <a:r>
              <a:rPr lang="en-GB" sz="1900" b="1" dirty="0">
                <a:latin typeface="Calibri" pitchFamily="34" charset="0"/>
                <a:cs typeface="Calibri" pitchFamily="34" charset="0"/>
              </a:rPr>
              <a:t>- Task 04 </a:t>
            </a:r>
            <a:r>
              <a:rPr lang="en-GB" sz="1900" dirty="0">
                <a:latin typeface="Calibri" pitchFamily="34" charset="0"/>
                <a:cs typeface="Calibri" pitchFamily="34" charset="0"/>
              </a:rPr>
              <a:t>- Identify how a spreadsheet system would meet the Problem Solving requirements of Business users for the following purposes, with examples.</a:t>
            </a:r>
          </a:p>
          <a:p>
            <a:pPr marL="0" indent="0">
              <a:buNone/>
            </a:pPr>
            <a:r>
              <a:rPr lang="en-GB" sz="1900" b="1" dirty="0" smtClean="0">
                <a:latin typeface="Calibri" pitchFamily="34" charset="0"/>
                <a:cs typeface="Calibri" pitchFamily="34" charset="0"/>
              </a:rPr>
              <a:t>P1.2 </a:t>
            </a:r>
            <a:r>
              <a:rPr lang="en-GB" sz="1900" b="1" dirty="0">
                <a:latin typeface="Calibri" pitchFamily="34" charset="0"/>
                <a:cs typeface="Calibri" pitchFamily="34" charset="0"/>
              </a:rPr>
              <a:t>- Task 05 -</a:t>
            </a:r>
            <a:r>
              <a:rPr lang="en-GB" sz="1900" dirty="0">
                <a:latin typeface="Calibri" pitchFamily="34" charset="0"/>
                <a:cs typeface="Calibri" pitchFamily="34" charset="0"/>
              </a:rPr>
              <a:t> Identify how a spreadsheet system would meet the Problem Solving requirements of Business users for the following purposes, with examples.</a:t>
            </a:r>
          </a:p>
          <a:p>
            <a:pPr marL="0" indent="0">
              <a:buNone/>
            </a:pPr>
            <a:r>
              <a:rPr lang="en-GB" sz="1900" b="1" dirty="0" smtClean="0">
                <a:latin typeface="Calibri" pitchFamily="34" charset="0"/>
                <a:cs typeface="Calibri" pitchFamily="34" charset="0"/>
              </a:rPr>
              <a:t>P1.3 </a:t>
            </a:r>
            <a:r>
              <a:rPr lang="en-GB" sz="1900" b="1" dirty="0">
                <a:latin typeface="Calibri" pitchFamily="34" charset="0"/>
                <a:cs typeface="Calibri" pitchFamily="34" charset="0"/>
              </a:rPr>
              <a:t>- Task 06</a:t>
            </a:r>
            <a:r>
              <a:rPr lang="en-GB" sz="1900" dirty="0">
                <a:latin typeface="Calibri" pitchFamily="34" charset="0"/>
                <a:cs typeface="Calibri" pitchFamily="34" charset="0"/>
              </a:rPr>
              <a:t> - Explain in your own words, what the following terms are within a spreadsheet</a:t>
            </a:r>
          </a:p>
          <a:p>
            <a:pPr marL="0" indent="0">
              <a:buNone/>
            </a:pPr>
            <a:r>
              <a:rPr lang="en-GB" sz="1900" b="1" dirty="0">
                <a:latin typeface="Calibri" pitchFamily="34" charset="0"/>
                <a:cs typeface="Calibri" pitchFamily="34" charset="0"/>
              </a:rPr>
              <a:t>P1.3 - Task 07 </a:t>
            </a:r>
            <a:r>
              <a:rPr lang="en-GB" sz="1900" dirty="0">
                <a:latin typeface="Calibri" pitchFamily="34" charset="0"/>
                <a:cs typeface="Calibri" pitchFamily="34" charset="0"/>
              </a:rPr>
              <a:t>- Explain in your own words, what the following mathematical operators are, provide examples</a:t>
            </a:r>
          </a:p>
          <a:p>
            <a:pPr marL="0" indent="0">
              <a:buNone/>
            </a:pPr>
            <a:r>
              <a:rPr lang="en-GB" sz="1900" b="1" dirty="0">
                <a:latin typeface="Calibri" pitchFamily="34" charset="0"/>
                <a:cs typeface="Calibri" pitchFamily="34" charset="0"/>
              </a:rPr>
              <a:t>P1.3 - Task 08 </a:t>
            </a:r>
            <a:r>
              <a:rPr lang="en-GB" sz="1900" dirty="0">
                <a:latin typeface="Calibri" pitchFamily="34" charset="0"/>
                <a:cs typeface="Calibri" pitchFamily="34" charset="0"/>
              </a:rPr>
              <a:t>- Explain in your own words, what the following functions are, provide examples</a:t>
            </a:r>
          </a:p>
          <a:p>
            <a:pPr marL="0" indent="0">
              <a:buNone/>
            </a:pPr>
            <a:r>
              <a:rPr lang="en-GB" sz="1900" b="1" dirty="0">
                <a:latin typeface="Calibri" pitchFamily="34" charset="0"/>
                <a:cs typeface="Calibri" pitchFamily="34" charset="0"/>
              </a:rPr>
              <a:t>P1.3 - Task 09 </a:t>
            </a:r>
            <a:r>
              <a:rPr lang="en-GB" sz="1900" dirty="0">
                <a:latin typeface="Calibri" pitchFamily="34" charset="0"/>
                <a:cs typeface="Calibri" pitchFamily="34" charset="0"/>
              </a:rPr>
              <a:t>- Explain in your own words how the following features are used within a spreadsheet</a:t>
            </a:r>
          </a:p>
        </p:txBody>
      </p:sp>
      <p:sp>
        <p:nvSpPr>
          <p:cNvPr id="17" name="Title 2"/>
          <p:cNvSpPr>
            <a:spLocks noGrp="1"/>
          </p:cNvSpPr>
          <p:nvPr>
            <p:ph type="title"/>
          </p:nvPr>
        </p:nvSpPr>
        <p:spPr>
          <a:xfrm>
            <a:off x="179512" y="188640"/>
            <a:ext cx="8733656" cy="360040"/>
          </a:xfrm>
        </p:spPr>
        <p:txBody>
          <a:bodyPr>
            <a:noAutofit/>
          </a:bodyPr>
          <a:lstStyle/>
          <a:p>
            <a:r>
              <a:rPr lang="en-GB" sz="3600" dirty="0" smtClean="0"/>
              <a:t>LO1 - Assessment </a:t>
            </a:r>
            <a:r>
              <a:rPr lang="en-GB" sz="3600" dirty="0"/>
              <a:t>Task </a:t>
            </a:r>
            <a:r>
              <a:rPr lang="en-GB" sz="3600" dirty="0" smtClean="0"/>
              <a:t>List</a:t>
            </a:r>
            <a:endParaRPr lang="en-GB" sz="3200" dirty="0"/>
          </a:p>
        </p:txBody>
      </p:sp>
    </p:spTree>
    <p:extLst>
      <p:ext uri="{BB962C8B-B14F-4D97-AF65-F5344CB8AC3E}">
        <p14:creationId xmlns:p14="http://schemas.microsoft.com/office/powerpoint/2010/main" val="326145002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3591534527"/>
              </p:ext>
            </p:extLst>
          </p:nvPr>
        </p:nvGraphicFramePr>
        <p:xfrm>
          <a:off x="179512" y="845016"/>
          <a:ext cx="8784976" cy="5515975"/>
        </p:xfrm>
        <a:graphic>
          <a:graphicData uri="http://schemas.openxmlformats.org/drawingml/2006/table">
            <a:tbl>
              <a:tblPr firstRow="1" bandRow="1">
                <a:tableStyleId>{5C22544A-7EE6-4342-B048-85BDC9FD1C3A}</a:tableStyleId>
              </a:tblPr>
              <a:tblGrid>
                <a:gridCol w="432043"/>
                <a:gridCol w="1656189"/>
                <a:gridCol w="432048"/>
                <a:gridCol w="2016224"/>
                <a:gridCol w="2232248"/>
                <a:gridCol w="2016224"/>
              </a:tblGrid>
              <a:tr h="783784">
                <a:tc gridSpan="2">
                  <a:txBody>
                    <a:bodyPr/>
                    <a:lstStyle/>
                    <a:p>
                      <a:r>
                        <a:rPr kumimoji="0" lang="en-GB" sz="1040" u="none" strike="noStrike" kern="1200" baseline="0" dirty="0" smtClean="0">
                          <a:latin typeface="Calibri" pitchFamily="34" charset="0"/>
                          <a:cs typeface="Calibri" pitchFamily="34" charset="0"/>
                        </a:rPr>
                        <a:t>Learning Outcome (LO) </a:t>
                      </a:r>
                    </a:p>
                    <a:p>
                      <a:r>
                        <a:rPr kumimoji="0" lang="en-GB" sz="1040" u="none" strike="noStrike" kern="1200" baseline="0" dirty="0" smtClean="0">
                          <a:latin typeface="Calibri" pitchFamily="34" charset="0"/>
                          <a:cs typeface="Calibri" pitchFamily="34" charset="0"/>
                        </a:rPr>
                        <a:t>The learner will:</a:t>
                      </a:r>
                      <a:endParaRPr kumimoji="0" lang="en-GB" sz="1040" b="0" i="0" u="none" strike="noStrike" kern="1200" baseline="0" dirty="0" smtClean="0">
                        <a:solidFill>
                          <a:schemeClr val="lt1"/>
                        </a:solidFill>
                        <a:latin typeface="Calibri" pitchFamily="34" charset="0"/>
                        <a:ea typeface="+mn-ea"/>
                        <a:cs typeface="Calibri" pitchFamily="34" charset="0"/>
                      </a:endParaRPr>
                    </a:p>
                  </a:txBody>
                  <a:tcPr/>
                </a:tc>
                <a:tc hMerge="1">
                  <a:txBody>
                    <a:bodyPr/>
                    <a:lstStyle/>
                    <a:p>
                      <a:endParaRPr lang="en-GB"/>
                    </a:p>
                  </a:txBody>
                  <a:tcPr/>
                </a:tc>
                <a:tc gridSpan="2">
                  <a:txBody>
                    <a:bodyPr/>
                    <a:lstStyle/>
                    <a:p>
                      <a:r>
                        <a:rPr kumimoji="0" lang="en-GB" sz="1040" u="none" strike="noStrike" kern="1200" baseline="0" dirty="0" smtClean="0">
                          <a:latin typeface="Calibri" pitchFamily="34" charset="0"/>
                          <a:cs typeface="Calibri" pitchFamily="34" charset="0"/>
                        </a:rPr>
                        <a:t>Pass </a:t>
                      </a:r>
                    </a:p>
                    <a:p>
                      <a:r>
                        <a:rPr kumimoji="0" lang="en-GB" sz="1040" u="none" strike="noStrike" kern="1200" baseline="0" dirty="0" smtClean="0">
                          <a:latin typeface="Calibri" pitchFamily="34" charset="0"/>
                          <a:cs typeface="Calibri" pitchFamily="34" charset="0"/>
                        </a:rPr>
                        <a:t>The assessment criteria are the pass requirements for this unit. </a:t>
                      </a:r>
                    </a:p>
                    <a:p>
                      <a:r>
                        <a:rPr kumimoji="0" lang="en-GB" sz="1040" u="none" strike="noStrike" kern="1200" baseline="0" dirty="0" smtClean="0">
                          <a:latin typeface="Calibri" pitchFamily="34" charset="0"/>
                          <a:cs typeface="Calibri" pitchFamily="34" charset="0"/>
                        </a:rPr>
                        <a:t>The learner can: </a:t>
                      </a:r>
                      <a:endParaRPr kumimoji="0" lang="en-GB" sz="1040" b="0" i="0" u="none" strike="noStrike" kern="1200" baseline="0" dirty="0" smtClean="0">
                        <a:solidFill>
                          <a:schemeClr val="lt1"/>
                        </a:solidFill>
                        <a:latin typeface="Calibri" pitchFamily="34" charset="0"/>
                        <a:ea typeface="+mn-ea"/>
                        <a:cs typeface="Calibri" pitchFamily="34" charset="0"/>
                      </a:endParaRPr>
                    </a:p>
                  </a:txBody>
                  <a:tcPr/>
                </a:tc>
                <a:tc hMerge="1">
                  <a:txBody>
                    <a:bodyPr/>
                    <a:lstStyle/>
                    <a:p>
                      <a:endParaRPr lang="en-GB"/>
                    </a:p>
                  </a:txBody>
                  <a:tcPr/>
                </a:tc>
                <a:tc>
                  <a:txBody>
                    <a:bodyPr/>
                    <a:lstStyle/>
                    <a:p>
                      <a:r>
                        <a:rPr kumimoji="0" lang="en-GB" sz="1040" u="none" strike="noStrike" kern="1200" baseline="0" dirty="0" smtClean="0">
                          <a:latin typeface="Calibri" pitchFamily="34" charset="0"/>
                          <a:cs typeface="Calibri" pitchFamily="34" charset="0"/>
                        </a:rPr>
                        <a:t>Merit </a:t>
                      </a:r>
                    </a:p>
                    <a:p>
                      <a:r>
                        <a:rPr kumimoji="0" lang="en-GB" sz="1040" u="none" strike="noStrike" kern="1200" baseline="0" dirty="0" smtClean="0">
                          <a:latin typeface="Calibri" pitchFamily="34" charset="0"/>
                          <a:cs typeface="Calibri" pitchFamily="34" charset="0"/>
                        </a:rPr>
                        <a:t>For merit the evidence must show that, in addition to the pass criteria, the learner is able to: </a:t>
                      </a:r>
                      <a:endParaRPr kumimoji="0" lang="en-GB" sz="1040" b="0" i="0" u="none" strike="noStrike" kern="1200" baseline="0" dirty="0" smtClean="0">
                        <a:solidFill>
                          <a:schemeClr val="lt1"/>
                        </a:solidFill>
                        <a:latin typeface="Calibri" pitchFamily="34" charset="0"/>
                        <a:ea typeface="+mn-ea"/>
                        <a:cs typeface="Calibri" pitchFamily="34" charset="0"/>
                      </a:endParaRPr>
                    </a:p>
                  </a:txBody>
                  <a:tcPr/>
                </a:tc>
                <a:tc>
                  <a:txBody>
                    <a:bodyPr/>
                    <a:lstStyle/>
                    <a:p>
                      <a:r>
                        <a:rPr kumimoji="0" lang="en-GB" sz="1040" u="none" strike="noStrike" kern="1200" baseline="0" dirty="0" smtClean="0">
                          <a:latin typeface="Calibri" pitchFamily="34" charset="0"/>
                          <a:cs typeface="Calibri" pitchFamily="34" charset="0"/>
                        </a:rPr>
                        <a:t>Distinction </a:t>
                      </a:r>
                    </a:p>
                    <a:p>
                      <a:r>
                        <a:rPr kumimoji="0" lang="en-GB" sz="1040" u="none" strike="noStrike" kern="1200" baseline="0" dirty="0" smtClean="0">
                          <a:latin typeface="Calibri" pitchFamily="34" charset="0"/>
                          <a:cs typeface="Calibri" pitchFamily="34" charset="0"/>
                        </a:rPr>
                        <a:t>For distinction the evidence must show that, in addition to the pass and merit criteria, the learner is able to: </a:t>
                      </a:r>
                      <a:endParaRPr kumimoji="0" lang="en-GB" sz="1040" b="0" i="0" u="none" strike="noStrike" kern="1200" baseline="0" dirty="0" smtClean="0">
                        <a:solidFill>
                          <a:schemeClr val="lt1"/>
                        </a:solidFill>
                        <a:latin typeface="Calibri" pitchFamily="34" charset="0"/>
                        <a:ea typeface="+mn-ea"/>
                        <a:cs typeface="Calibri" pitchFamily="34" charset="0"/>
                      </a:endParaRPr>
                    </a:p>
                  </a:txBody>
                  <a:tcPr/>
                </a:tc>
              </a:tr>
              <a:tr h="730615">
                <a:tc>
                  <a:txBody>
                    <a:bodyPr/>
                    <a:lstStyle/>
                    <a:p>
                      <a:r>
                        <a:rPr lang="en-GB" sz="1040" smtClean="0">
                          <a:latin typeface="Calibri" pitchFamily="34" charset="0"/>
                          <a:cs typeface="Calibri" pitchFamily="34" charset="0"/>
                        </a:rPr>
                        <a:t>1</a:t>
                      </a:r>
                      <a:endParaRPr lang="en-GB" sz="1040" dirty="0">
                        <a:latin typeface="Calibri" pitchFamily="34" charset="0"/>
                        <a:cs typeface="Calibri" pitchFamily="34" charset="0"/>
                      </a:endParaRPr>
                    </a:p>
                  </a:txBody>
                  <a:tcPr>
                    <a:solidFill>
                      <a:srgbClr val="FFC000"/>
                    </a:solidFill>
                  </a:tcPr>
                </a:tc>
                <a:tc>
                  <a:txBody>
                    <a:bodyPr/>
                    <a:lstStyle/>
                    <a:p>
                      <a:r>
                        <a:rPr kumimoji="0" lang="en-GB" sz="1040" b="0" i="0" u="none" strike="noStrike" kern="1200" baseline="0" dirty="0" smtClean="0">
                          <a:solidFill>
                            <a:schemeClr val="dk1"/>
                          </a:solidFill>
                          <a:latin typeface="Calibri" pitchFamily="34" charset="0"/>
                          <a:ea typeface="+mn-ea"/>
                          <a:cs typeface="Calibri" pitchFamily="34" charset="0"/>
                        </a:rPr>
                        <a:t>Understand how Spreadsheets can be used to solve complex problems </a:t>
                      </a:r>
                    </a:p>
                  </a:txBody>
                  <a:tcPr>
                    <a:solidFill>
                      <a:srgbClr val="FFC000"/>
                    </a:solidFill>
                  </a:tcPr>
                </a:tc>
                <a:tc>
                  <a:txBody>
                    <a:bodyPr/>
                    <a:lstStyle/>
                    <a:p>
                      <a:r>
                        <a:rPr lang="en-GB" sz="1040" dirty="0" smtClean="0">
                          <a:latin typeface="Calibri" pitchFamily="34" charset="0"/>
                          <a:cs typeface="Calibri" pitchFamily="34" charset="0"/>
                        </a:rPr>
                        <a:t>P1</a:t>
                      </a:r>
                      <a:endParaRPr lang="en-GB" sz="1040" b="1" dirty="0">
                        <a:latin typeface="Calibri" pitchFamily="34" charset="0"/>
                        <a:cs typeface="Calibri" pitchFamily="34" charset="0"/>
                      </a:endParaRPr>
                    </a:p>
                  </a:txBody>
                  <a:tcPr>
                    <a:solidFill>
                      <a:srgbClr val="FFC000"/>
                    </a:solidFill>
                  </a:tcPr>
                </a:tc>
                <a:tc>
                  <a:txBody>
                    <a:bodyPr/>
                    <a:lstStyle/>
                    <a:p>
                      <a:r>
                        <a:rPr kumimoji="0" lang="en-GB" sz="1040" b="0" i="0" u="none" strike="noStrike" kern="1200" baseline="0" dirty="0" smtClean="0">
                          <a:solidFill>
                            <a:schemeClr val="dk1"/>
                          </a:solidFill>
                          <a:latin typeface="Calibri" pitchFamily="34" charset="0"/>
                          <a:ea typeface="+mn-ea"/>
                          <a:cs typeface="Calibri" pitchFamily="34" charset="0"/>
                        </a:rPr>
                        <a:t>Explain how Spreadsheets can be used to solve complex problems </a:t>
                      </a:r>
                    </a:p>
                  </a:txBody>
                  <a:tcPr>
                    <a:solidFill>
                      <a:srgbClr val="FFC000"/>
                    </a:solidFill>
                  </a:tcPr>
                </a:tc>
                <a:tc>
                  <a:txBody>
                    <a:bodyPr/>
                    <a:lstStyle/>
                    <a:p>
                      <a:endParaRPr kumimoji="0" lang="en-GB" sz="1040" b="0" i="0" u="none" strike="noStrike" kern="1200" baseline="0" dirty="0" smtClean="0">
                        <a:solidFill>
                          <a:schemeClr val="dk1"/>
                        </a:solidFill>
                        <a:latin typeface="Calibri" pitchFamily="34" charset="0"/>
                        <a:ea typeface="+mn-ea"/>
                        <a:cs typeface="Calibri" pitchFamily="34" charset="0"/>
                      </a:endParaRPr>
                    </a:p>
                  </a:txBody>
                  <a:tcPr>
                    <a:solidFill>
                      <a:srgbClr val="FFC000"/>
                    </a:solidFill>
                  </a:tcPr>
                </a:tc>
                <a:tc>
                  <a:txBody>
                    <a:bodyPr/>
                    <a:lstStyle/>
                    <a:p>
                      <a:endParaRPr kumimoji="0" lang="en-GB" sz="1040" b="0" i="0" u="none" strike="noStrike" kern="1200" baseline="0" dirty="0" smtClean="0">
                        <a:solidFill>
                          <a:schemeClr val="dk1"/>
                        </a:solidFill>
                        <a:latin typeface="Calibri" pitchFamily="34" charset="0"/>
                        <a:ea typeface="+mn-ea"/>
                        <a:cs typeface="Calibri" pitchFamily="34" charset="0"/>
                      </a:endParaRPr>
                    </a:p>
                  </a:txBody>
                  <a:tcPr>
                    <a:solidFill>
                      <a:srgbClr val="FFC000"/>
                    </a:solidFill>
                  </a:tcPr>
                </a:tc>
              </a:tr>
              <a:tr h="281163">
                <a:tc rowSpan="3">
                  <a:txBody>
                    <a:bodyPr/>
                    <a:lstStyle/>
                    <a:p>
                      <a:r>
                        <a:rPr lang="en-GB" sz="1040" smtClean="0">
                          <a:latin typeface="Calibri" pitchFamily="34" charset="0"/>
                          <a:cs typeface="Calibri" pitchFamily="34" charset="0"/>
                        </a:rPr>
                        <a:t>2</a:t>
                      </a:r>
                      <a:endParaRPr lang="en-GB" sz="1040" dirty="0">
                        <a:latin typeface="Calibri" pitchFamily="34" charset="0"/>
                        <a:cs typeface="Calibri" pitchFamily="34" charset="0"/>
                      </a:endParaRPr>
                    </a:p>
                  </a:txBody>
                  <a:tcPr/>
                </a:tc>
                <a:tc rowSpan="3">
                  <a:txBody>
                    <a:bodyPr/>
                    <a:lstStyle/>
                    <a:p>
                      <a:r>
                        <a:rPr kumimoji="0" lang="en-GB" sz="1040" b="0" i="0" u="none" strike="noStrike" kern="1200" baseline="0" dirty="0" smtClean="0">
                          <a:solidFill>
                            <a:schemeClr val="dk1"/>
                          </a:solidFill>
                          <a:latin typeface="Calibri" pitchFamily="34" charset="0"/>
                          <a:ea typeface="+mn-ea"/>
                          <a:cs typeface="Calibri" pitchFamily="34" charset="0"/>
                        </a:rPr>
                        <a:t>Be able to develop complex spreadsheet models </a:t>
                      </a:r>
                    </a:p>
                  </a:txBody>
                  <a:tcPr/>
                </a:tc>
                <a:tc>
                  <a:txBody>
                    <a:bodyPr/>
                    <a:lstStyle/>
                    <a:p>
                      <a:r>
                        <a:rPr lang="en-GB" sz="1040" dirty="0" smtClean="0">
                          <a:latin typeface="Calibri" pitchFamily="34" charset="0"/>
                          <a:cs typeface="Calibri" pitchFamily="34" charset="0"/>
                        </a:rPr>
                        <a:t>P2</a:t>
                      </a:r>
                      <a:endParaRPr lang="en-GB" sz="1040" b="1" dirty="0">
                        <a:latin typeface="Calibri" pitchFamily="34" charset="0"/>
                        <a:cs typeface="Calibri" pitchFamily="34" charset="0"/>
                      </a:endParaRPr>
                    </a:p>
                  </a:txBody>
                  <a:tcPr/>
                </a:tc>
                <a:tc>
                  <a:txBody>
                    <a:bodyPr/>
                    <a:lstStyle/>
                    <a:p>
                      <a:r>
                        <a:rPr kumimoji="0" lang="en-GB" sz="1040" b="0" i="0" u="none" strike="noStrike" kern="1200" baseline="0" dirty="0" smtClean="0">
                          <a:solidFill>
                            <a:schemeClr val="dk1"/>
                          </a:solidFill>
                          <a:latin typeface="Calibri" pitchFamily="34" charset="0"/>
                          <a:ea typeface="+mn-ea"/>
                          <a:cs typeface="Calibri" pitchFamily="34" charset="0"/>
                        </a:rPr>
                        <a:t>Develop a complex spreadsheet model to meet particular needs </a:t>
                      </a:r>
                    </a:p>
                  </a:txBody>
                  <a:tcPr/>
                </a:tc>
                <a:tc>
                  <a:txBody>
                    <a:bodyPr/>
                    <a:lstStyle/>
                    <a:p>
                      <a:r>
                        <a:rPr kumimoji="0" lang="en-GB" sz="1040" b="0" i="0" u="none" strike="noStrike" kern="1200" baseline="0" dirty="0" smtClean="0">
                          <a:solidFill>
                            <a:schemeClr val="dk1"/>
                          </a:solidFill>
                          <a:latin typeface="Calibri" pitchFamily="34" charset="0"/>
                          <a:ea typeface="+mn-ea"/>
                          <a:cs typeface="Calibri" pitchFamily="34" charset="0"/>
                        </a:rPr>
                        <a:t>M1 - Use formatting to enhance the complex spreadsheet model </a:t>
                      </a:r>
                    </a:p>
                  </a:txBody>
                  <a:tcPr/>
                </a:tc>
                <a:tc>
                  <a:txBody>
                    <a:bodyPr/>
                    <a:lstStyle/>
                    <a:p>
                      <a:endParaRPr kumimoji="0" lang="en-GB" sz="1040" b="0" i="0" u="none" strike="noStrike" kern="1200" baseline="0" dirty="0" smtClean="0">
                        <a:solidFill>
                          <a:schemeClr val="dk1"/>
                        </a:solidFill>
                        <a:latin typeface="Calibri" pitchFamily="34" charset="0"/>
                        <a:ea typeface="+mn-ea"/>
                        <a:cs typeface="Calibri" pitchFamily="34" charset="0"/>
                      </a:endParaRPr>
                    </a:p>
                  </a:txBody>
                  <a:tcPr/>
                </a:tc>
              </a:tr>
              <a:tr h="281162">
                <a:tc vMerge="1">
                  <a:txBody>
                    <a:bodyPr/>
                    <a:lstStyle/>
                    <a:p>
                      <a:endParaRPr lang="en-GB"/>
                    </a:p>
                  </a:txBody>
                  <a:tcPr/>
                </a:tc>
                <a:tc vMerge="1">
                  <a:txBody>
                    <a:bodyPr/>
                    <a:lstStyle/>
                    <a:p>
                      <a:endParaRPr lang="en-GB"/>
                    </a:p>
                  </a:txBody>
                  <a:tcPr/>
                </a:tc>
                <a:tc>
                  <a:txBody>
                    <a:bodyPr/>
                    <a:lstStyle/>
                    <a:p>
                      <a:r>
                        <a:rPr lang="en-GB" sz="1040" b="1" dirty="0" smtClean="0">
                          <a:latin typeface="Calibri" pitchFamily="34" charset="0"/>
                          <a:cs typeface="Calibri" pitchFamily="34" charset="0"/>
                        </a:rPr>
                        <a:t>P3</a:t>
                      </a:r>
                      <a:endParaRPr lang="en-GB" sz="1040" b="1" dirty="0">
                        <a:latin typeface="Calibri" pitchFamily="34" charset="0"/>
                        <a:cs typeface="Calibri" pitchFamily="34" charset="0"/>
                      </a:endParaRPr>
                    </a:p>
                  </a:txBody>
                  <a:tcPr/>
                </a:tc>
                <a:tc>
                  <a:txBody>
                    <a:bodyPr/>
                    <a:lstStyle/>
                    <a:p>
                      <a:r>
                        <a:rPr kumimoji="0" lang="en-GB" sz="1040" b="0" i="0" u="none" strike="noStrike" kern="1200" baseline="0" dirty="0" smtClean="0">
                          <a:solidFill>
                            <a:schemeClr val="dk1"/>
                          </a:solidFill>
                          <a:latin typeface="Calibri" pitchFamily="34" charset="0"/>
                          <a:ea typeface="+mn-ea"/>
                          <a:cs typeface="Calibri" pitchFamily="34" charset="0"/>
                        </a:rPr>
                        <a:t>Use formulae, features and functions to process information </a:t>
                      </a:r>
                    </a:p>
                  </a:txBody>
                  <a:tcPr/>
                </a:tc>
                <a:tc>
                  <a:txBody>
                    <a:bodyPr/>
                    <a:lstStyle/>
                    <a:p>
                      <a:r>
                        <a:rPr kumimoji="0" lang="en-GB" sz="1040" b="0" i="0" u="none" strike="noStrike" kern="1200" baseline="0" dirty="0" smtClean="0">
                          <a:solidFill>
                            <a:schemeClr val="dk1"/>
                          </a:solidFill>
                          <a:latin typeface="Calibri" pitchFamily="34" charset="0"/>
                          <a:ea typeface="+mn-ea"/>
                          <a:cs typeface="Calibri" pitchFamily="34" charset="0"/>
                        </a:rPr>
                        <a:t>M2 use advanced formulaic functions to process information </a:t>
                      </a:r>
                    </a:p>
                  </a:txBody>
                  <a:tcPr/>
                </a:tc>
                <a:tc>
                  <a:txBody>
                    <a:bodyPr/>
                    <a:lstStyle/>
                    <a:p>
                      <a:endParaRPr kumimoji="0" lang="en-GB" sz="1040" b="0" i="0" u="none" strike="noStrike" kern="1200" baseline="0" dirty="0" smtClean="0">
                        <a:solidFill>
                          <a:schemeClr val="dk1"/>
                        </a:solidFill>
                        <a:latin typeface="Calibri" pitchFamily="34" charset="0"/>
                        <a:ea typeface="+mn-ea"/>
                        <a:cs typeface="Calibri" pitchFamily="34" charset="0"/>
                      </a:endParaRPr>
                    </a:p>
                  </a:txBody>
                  <a:tcPr/>
                </a:tc>
              </a:tr>
              <a:tr h="281163">
                <a:tc vMerge="1">
                  <a:txBody>
                    <a:bodyPr/>
                    <a:lstStyle/>
                    <a:p>
                      <a:endParaRPr lang="en-GB"/>
                    </a:p>
                  </a:txBody>
                  <a:tcPr/>
                </a:tc>
                <a:tc vMerge="1">
                  <a:txBody>
                    <a:bodyPr/>
                    <a:lstStyle/>
                    <a:p>
                      <a:endParaRPr lang="en-GB"/>
                    </a:p>
                  </a:txBody>
                  <a:tcPr/>
                </a:tc>
                <a:tc>
                  <a:txBody>
                    <a:bodyPr/>
                    <a:lstStyle/>
                    <a:p>
                      <a:r>
                        <a:rPr lang="en-GB" sz="1040" b="1" dirty="0" smtClean="0">
                          <a:latin typeface="Calibri" pitchFamily="34" charset="0"/>
                          <a:cs typeface="Calibri" pitchFamily="34" charset="0"/>
                        </a:rPr>
                        <a:t>P4</a:t>
                      </a:r>
                      <a:endParaRPr lang="en-GB" sz="1040" b="1" dirty="0">
                        <a:latin typeface="Calibri" pitchFamily="34" charset="0"/>
                        <a:cs typeface="Calibri" pitchFamily="34" charset="0"/>
                      </a:endParaRPr>
                    </a:p>
                  </a:txBody>
                  <a:tcPr/>
                </a:tc>
                <a:tc>
                  <a:txBody>
                    <a:bodyPr/>
                    <a:lstStyle/>
                    <a:p>
                      <a:r>
                        <a:rPr kumimoji="0" lang="en-GB" sz="1040" b="0" i="0" u="none" strike="noStrike" kern="1200" baseline="0" dirty="0" smtClean="0">
                          <a:solidFill>
                            <a:schemeClr val="dk1"/>
                          </a:solidFill>
                          <a:latin typeface="Calibri" pitchFamily="34" charset="0"/>
                          <a:ea typeface="+mn-ea"/>
                          <a:cs typeface="Calibri" pitchFamily="34" charset="0"/>
                        </a:rPr>
                        <a:t>Use appropriate tools to present data </a:t>
                      </a:r>
                    </a:p>
                  </a:txBody>
                  <a:tcPr/>
                </a:tc>
                <a:tc>
                  <a:txBody>
                    <a:bodyPr/>
                    <a:lstStyle/>
                    <a:p>
                      <a:endParaRPr kumimoji="0" lang="en-GB" sz="1040" b="0" i="0" u="none" strike="noStrike" kern="1200" baseline="0" dirty="0" smtClean="0">
                        <a:solidFill>
                          <a:schemeClr val="dk1"/>
                        </a:solidFill>
                        <a:latin typeface="Calibri" pitchFamily="34" charset="0"/>
                        <a:ea typeface="+mn-ea"/>
                        <a:cs typeface="Calibri" pitchFamily="34" charset="0"/>
                      </a:endParaRPr>
                    </a:p>
                  </a:txBody>
                  <a:tcPr/>
                </a:tc>
                <a:tc>
                  <a:txBody>
                    <a:bodyPr/>
                    <a:lstStyle/>
                    <a:p>
                      <a:endParaRPr kumimoji="0" lang="en-GB" sz="1040" b="0" i="0" u="none" strike="noStrike" kern="1200" baseline="0" dirty="0" smtClean="0">
                        <a:solidFill>
                          <a:schemeClr val="dk1"/>
                        </a:solidFill>
                        <a:latin typeface="Calibri" pitchFamily="34" charset="0"/>
                        <a:ea typeface="+mn-ea"/>
                        <a:cs typeface="Calibri" pitchFamily="34" charset="0"/>
                      </a:endParaRPr>
                    </a:p>
                  </a:txBody>
                  <a:tcPr/>
                </a:tc>
              </a:tr>
              <a:tr h="324036">
                <a:tc rowSpan="2">
                  <a:txBody>
                    <a:bodyPr/>
                    <a:lstStyle/>
                    <a:p>
                      <a:r>
                        <a:rPr lang="en-GB" sz="1040" dirty="0" smtClean="0">
                          <a:latin typeface="Calibri" pitchFamily="34" charset="0"/>
                          <a:cs typeface="Calibri" pitchFamily="34" charset="0"/>
                        </a:rPr>
                        <a:t>3</a:t>
                      </a:r>
                      <a:endParaRPr lang="en-GB" sz="1040" dirty="0">
                        <a:latin typeface="Calibri" pitchFamily="34" charset="0"/>
                        <a:cs typeface="Calibri" pitchFamily="34" charset="0"/>
                      </a:endParaRPr>
                    </a:p>
                  </a:txBody>
                  <a:tcPr/>
                </a:tc>
                <a:tc rowSpan="2">
                  <a:txBody>
                    <a:bodyPr/>
                    <a:lstStyle/>
                    <a:p>
                      <a:r>
                        <a:rPr kumimoji="0" lang="en-GB" sz="1040" b="0" i="0" u="none" strike="noStrike" kern="1200" baseline="0" dirty="0" smtClean="0">
                          <a:solidFill>
                            <a:schemeClr val="dk1"/>
                          </a:solidFill>
                          <a:latin typeface="Calibri" pitchFamily="34" charset="0"/>
                          <a:ea typeface="+mn-ea"/>
                          <a:cs typeface="Calibri" pitchFamily="34" charset="0"/>
                        </a:rPr>
                        <a:t>Be able to automate and customise spreadsheet models </a:t>
                      </a:r>
                    </a:p>
                  </a:txBody>
                  <a:tcPr/>
                </a:tc>
                <a:tc>
                  <a:txBody>
                    <a:bodyPr/>
                    <a:lstStyle/>
                    <a:p>
                      <a:r>
                        <a:rPr lang="en-GB" sz="1040" dirty="0" smtClean="0">
                          <a:latin typeface="Calibri" pitchFamily="34" charset="0"/>
                          <a:cs typeface="Calibri" pitchFamily="34" charset="0"/>
                        </a:rPr>
                        <a:t>P5</a:t>
                      </a:r>
                      <a:endParaRPr lang="en-GB" sz="1040" b="1" dirty="0">
                        <a:latin typeface="Calibri" pitchFamily="34" charset="0"/>
                        <a:cs typeface="Calibri" pitchFamily="34" charset="0"/>
                      </a:endParaRPr>
                    </a:p>
                  </a:txBody>
                  <a:tcPr/>
                </a:tc>
                <a:tc>
                  <a:txBody>
                    <a:bodyPr/>
                    <a:lstStyle/>
                    <a:p>
                      <a:r>
                        <a:rPr kumimoji="0" lang="en-GB" sz="1040" b="0" i="0" u="none" strike="noStrike" kern="1200" baseline="0" dirty="0" smtClean="0">
                          <a:solidFill>
                            <a:schemeClr val="dk1"/>
                          </a:solidFill>
                          <a:latin typeface="Calibri" pitchFamily="34" charset="0"/>
                          <a:ea typeface="+mn-ea"/>
                          <a:cs typeface="Calibri" pitchFamily="34" charset="0"/>
                        </a:rPr>
                        <a:t>Customise the spreadsheet model to meet a given requirement </a:t>
                      </a:r>
                    </a:p>
                  </a:txBody>
                  <a:tcPr/>
                </a:tc>
                <a:tc>
                  <a:txBody>
                    <a:bodyPr/>
                    <a:lstStyle/>
                    <a:p>
                      <a:r>
                        <a:rPr kumimoji="0" lang="en-GB" sz="1040" b="0" i="0" u="none" strike="noStrike" kern="1200" baseline="0" dirty="0" smtClean="0">
                          <a:solidFill>
                            <a:schemeClr val="dk1"/>
                          </a:solidFill>
                          <a:latin typeface="Calibri" pitchFamily="34" charset="0"/>
                          <a:ea typeface="+mn-ea"/>
                          <a:cs typeface="Calibri" pitchFamily="34" charset="0"/>
                        </a:rPr>
                        <a:t>M3 - Use summarising tools to provide results for a given requirement </a:t>
                      </a:r>
                    </a:p>
                  </a:txBody>
                  <a:tcPr/>
                </a:tc>
                <a:tc>
                  <a:txBody>
                    <a:bodyPr/>
                    <a:lstStyle/>
                    <a:p>
                      <a:endParaRPr kumimoji="0" lang="en-GB" sz="1040" b="0" i="0" u="none" strike="noStrike" kern="1200" baseline="0" dirty="0" smtClean="0">
                        <a:solidFill>
                          <a:schemeClr val="dk1"/>
                        </a:solidFill>
                        <a:latin typeface="Calibri" pitchFamily="34" charset="0"/>
                        <a:ea typeface="+mn-ea"/>
                        <a:cs typeface="Calibri" pitchFamily="34" charset="0"/>
                      </a:endParaRPr>
                    </a:p>
                  </a:txBody>
                  <a:tcPr/>
                </a:tc>
              </a:tr>
              <a:tr h="324036">
                <a:tc vMerge="1">
                  <a:txBody>
                    <a:bodyPr/>
                    <a:lstStyle/>
                    <a:p>
                      <a:endParaRPr lang="en-GB"/>
                    </a:p>
                  </a:txBody>
                  <a:tcPr/>
                </a:tc>
                <a:tc vMerge="1">
                  <a:txBody>
                    <a:bodyPr/>
                    <a:lstStyle/>
                    <a:p>
                      <a:endParaRPr lang="en-GB"/>
                    </a:p>
                  </a:txBody>
                  <a:tcPr/>
                </a:tc>
                <a:tc>
                  <a:txBody>
                    <a:bodyPr/>
                    <a:lstStyle/>
                    <a:p>
                      <a:r>
                        <a:rPr lang="en-GB" sz="1040" b="1" dirty="0" smtClean="0">
                          <a:latin typeface="Calibri" pitchFamily="34" charset="0"/>
                          <a:cs typeface="Calibri" pitchFamily="34" charset="0"/>
                        </a:rPr>
                        <a:t>P6</a:t>
                      </a:r>
                      <a:endParaRPr lang="en-GB" sz="1040" b="1" dirty="0">
                        <a:latin typeface="Calibri" pitchFamily="34" charset="0"/>
                        <a:cs typeface="Calibri" pitchFamily="34" charset="0"/>
                      </a:endParaRPr>
                    </a:p>
                  </a:txBody>
                  <a:tcPr/>
                </a:tc>
                <a:tc>
                  <a:txBody>
                    <a:bodyPr/>
                    <a:lstStyle/>
                    <a:p>
                      <a:r>
                        <a:rPr kumimoji="0" lang="en-GB" sz="1040" b="0" i="0" u="none" strike="noStrike" kern="1200" baseline="0" dirty="0" smtClean="0">
                          <a:solidFill>
                            <a:schemeClr val="dk1"/>
                          </a:solidFill>
                          <a:latin typeface="Calibri" pitchFamily="34" charset="0"/>
                          <a:ea typeface="+mn-ea"/>
                          <a:cs typeface="Calibri" pitchFamily="34" charset="0"/>
                        </a:rPr>
                        <a:t>Use automated features in the spreadsheet model to meet a given requirement </a:t>
                      </a:r>
                    </a:p>
                  </a:txBody>
                  <a:tcPr/>
                </a:tc>
                <a:tc>
                  <a:txBody>
                    <a:bodyPr/>
                    <a:lstStyle/>
                    <a:p>
                      <a:endParaRPr kumimoji="0" lang="en-GB" sz="1040" b="0" i="0" u="none" strike="noStrike" kern="1200" baseline="0" dirty="0" smtClean="0">
                        <a:solidFill>
                          <a:schemeClr val="dk1"/>
                        </a:solidFill>
                        <a:latin typeface="Calibri" pitchFamily="34" charset="0"/>
                        <a:ea typeface="+mn-ea"/>
                        <a:cs typeface="Calibri" pitchFamily="34" charset="0"/>
                      </a:endParaRPr>
                    </a:p>
                  </a:txBody>
                  <a:tcPr/>
                </a:tc>
                <a:tc>
                  <a:txBody>
                    <a:bodyPr/>
                    <a:lstStyle/>
                    <a:p>
                      <a:endParaRPr kumimoji="0" lang="en-GB" sz="1040" b="0" i="0" u="none" strike="noStrike" kern="1200" baseline="0" dirty="0" smtClean="0">
                        <a:solidFill>
                          <a:schemeClr val="dk1"/>
                        </a:solidFill>
                        <a:latin typeface="Calibri" pitchFamily="34" charset="0"/>
                        <a:ea typeface="+mn-ea"/>
                        <a:cs typeface="Calibri" pitchFamily="34" charset="0"/>
                      </a:endParaRPr>
                    </a:p>
                  </a:txBody>
                  <a:tcPr/>
                </a:tc>
              </a:tr>
              <a:tr h="216024">
                <a:tc rowSpan="3">
                  <a:txBody>
                    <a:bodyPr/>
                    <a:lstStyle/>
                    <a:p>
                      <a:r>
                        <a:rPr lang="en-GB" sz="1040" dirty="0" smtClean="0">
                          <a:latin typeface="Calibri" pitchFamily="34" charset="0"/>
                          <a:cs typeface="Calibri" pitchFamily="34" charset="0"/>
                        </a:rPr>
                        <a:t>4</a:t>
                      </a:r>
                      <a:endParaRPr lang="en-GB" sz="1040" dirty="0">
                        <a:latin typeface="Calibri" pitchFamily="34" charset="0"/>
                        <a:cs typeface="Calibri" pitchFamily="34" charset="0"/>
                      </a:endParaRPr>
                    </a:p>
                  </a:txBody>
                  <a:tcPr/>
                </a:tc>
                <a:tc rowSpan="3">
                  <a:txBody>
                    <a:bodyPr/>
                    <a:lstStyle/>
                    <a:p>
                      <a:r>
                        <a:rPr kumimoji="0" lang="en-GB" sz="1040" b="0" i="0" u="none" strike="noStrike" kern="1200" baseline="0" dirty="0" smtClean="0">
                          <a:solidFill>
                            <a:schemeClr val="dk1"/>
                          </a:solidFill>
                          <a:latin typeface="Calibri" pitchFamily="34" charset="0"/>
                          <a:ea typeface="+mn-ea"/>
                          <a:cs typeface="Calibri" pitchFamily="34" charset="0"/>
                        </a:rPr>
                        <a:t>Be able to test and document spreadsheet models </a:t>
                      </a:r>
                    </a:p>
                  </a:txBody>
                  <a:tcPr/>
                </a:tc>
                <a:tc>
                  <a:txBody>
                    <a:bodyPr/>
                    <a:lstStyle/>
                    <a:p>
                      <a:r>
                        <a:rPr lang="en-GB" sz="1040" dirty="0" smtClean="0">
                          <a:latin typeface="Calibri" pitchFamily="34" charset="0"/>
                          <a:cs typeface="Calibri" pitchFamily="34" charset="0"/>
                        </a:rPr>
                        <a:t>P7</a:t>
                      </a:r>
                      <a:endParaRPr lang="en-GB" sz="1040" b="1" dirty="0">
                        <a:latin typeface="Calibri" pitchFamily="34" charset="0"/>
                        <a:cs typeface="Calibri" pitchFamily="34" charset="0"/>
                      </a:endParaRPr>
                    </a:p>
                  </a:txBody>
                  <a:tcPr/>
                </a:tc>
                <a:tc>
                  <a:txBody>
                    <a:bodyPr/>
                    <a:lstStyle/>
                    <a:p>
                      <a:r>
                        <a:rPr kumimoji="0" lang="en-GB" sz="1040" b="0" i="0" u="none" strike="noStrike" kern="1200" baseline="0" dirty="0" smtClean="0">
                          <a:solidFill>
                            <a:schemeClr val="dk1"/>
                          </a:solidFill>
                          <a:latin typeface="Calibri" pitchFamily="34" charset="0"/>
                          <a:ea typeface="+mn-ea"/>
                          <a:cs typeface="Calibri" pitchFamily="34" charset="0"/>
                        </a:rPr>
                        <a:t>Test a spreadsheet model to ensure that it is fit for purpose </a:t>
                      </a:r>
                    </a:p>
                  </a:txBody>
                  <a:tcPr/>
                </a:tc>
                <a:tc>
                  <a:txBody>
                    <a:bodyPr/>
                    <a:lstStyle/>
                    <a:p>
                      <a:r>
                        <a:rPr kumimoji="0" lang="en-GB" sz="1040" b="0" i="0" u="none" strike="noStrike" kern="1200" baseline="0" dirty="0" smtClean="0">
                          <a:solidFill>
                            <a:schemeClr val="dk1"/>
                          </a:solidFill>
                          <a:latin typeface="Calibri" pitchFamily="34" charset="0"/>
                          <a:ea typeface="+mn-ea"/>
                          <a:cs typeface="Calibri" pitchFamily="34" charset="0"/>
                        </a:rPr>
                        <a:t>M4 - Improve spreadsheet model as a result of testing </a:t>
                      </a:r>
                    </a:p>
                  </a:txBody>
                  <a:tcPr/>
                </a:tc>
                <a:tc>
                  <a:txBody>
                    <a:bodyPr/>
                    <a:lstStyle/>
                    <a:p>
                      <a:r>
                        <a:rPr kumimoji="0" lang="en-GB" sz="1040" b="0" i="0" u="none" strike="noStrike" kern="1200" baseline="0" dirty="0" smtClean="0">
                          <a:solidFill>
                            <a:schemeClr val="dk1"/>
                          </a:solidFill>
                          <a:latin typeface="Calibri" pitchFamily="34" charset="0"/>
                          <a:ea typeface="+mn-ea"/>
                          <a:cs typeface="Calibri" pitchFamily="34" charset="0"/>
                        </a:rPr>
                        <a:t>D1 - Evaluate the spreadsheet model suggesting improvements </a:t>
                      </a:r>
                    </a:p>
                  </a:txBody>
                  <a:tcPr/>
                </a:tc>
              </a:tr>
              <a:tr h="216024">
                <a:tc vMerge="1">
                  <a:txBody>
                    <a:bodyPr/>
                    <a:lstStyle/>
                    <a:p>
                      <a:endParaRPr lang="en-GB"/>
                    </a:p>
                  </a:txBody>
                  <a:tcPr/>
                </a:tc>
                <a:tc vMerge="1">
                  <a:txBody>
                    <a:bodyPr/>
                    <a:lstStyle/>
                    <a:p>
                      <a:endParaRPr lang="en-GB"/>
                    </a:p>
                  </a:txBody>
                  <a:tcPr/>
                </a:tc>
                <a:tc>
                  <a:txBody>
                    <a:bodyPr/>
                    <a:lstStyle/>
                    <a:p>
                      <a:r>
                        <a:rPr lang="en-GB" sz="1040" b="1" dirty="0" smtClean="0">
                          <a:latin typeface="Calibri" pitchFamily="34" charset="0"/>
                          <a:cs typeface="Calibri" pitchFamily="34" charset="0"/>
                        </a:rPr>
                        <a:t>P8</a:t>
                      </a:r>
                      <a:endParaRPr lang="en-GB" sz="1040" b="1" dirty="0">
                        <a:latin typeface="Calibri" pitchFamily="34" charset="0"/>
                        <a:cs typeface="Calibri" pitchFamily="34" charset="0"/>
                      </a:endParaRPr>
                    </a:p>
                  </a:txBody>
                  <a:tcPr/>
                </a:tc>
                <a:tc>
                  <a:txBody>
                    <a:bodyPr/>
                    <a:lstStyle/>
                    <a:p>
                      <a:r>
                        <a:rPr kumimoji="0" lang="en-GB" sz="1040" b="0" i="0" u="none" strike="noStrike" kern="1200" baseline="0" dirty="0" smtClean="0">
                          <a:solidFill>
                            <a:schemeClr val="dk1"/>
                          </a:solidFill>
                          <a:latin typeface="Calibri" pitchFamily="34" charset="0"/>
                          <a:ea typeface="+mn-ea"/>
                          <a:cs typeface="Calibri" pitchFamily="34" charset="0"/>
                        </a:rPr>
                        <a:t>Export the contents of the spreadsheet model to an alternative format </a:t>
                      </a:r>
                    </a:p>
                  </a:txBody>
                  <a:tcPr/>
                </a:tc>
                <a:tc>
                  <a:txBody>
                    <a:bodyPr/>
                    <a:lstStyle/>
                    <a:p>
                      <a:endParaRPr kumimoji="0" lang="en-GB" sz="1040" b="0" i="0" u="none" strike="noStrike" kern="1200" baseline="0" dirty="0" smtClean="0">
                        <a:solidFill>
                          <a:schemeClr val="dk1"/>
                        </a:solidFill>
                        <a:latin typeface="Calibri" pitchFamily="34" charset="0"/>
                        <a:ea typeface="+mn-ea"/>
                        <a:cs typeface="Calibri" pitchFamily="34" charset="0"/>
                      </a:endParaRPr>
                    </a:p>
                  </a:txBody>
                  <a:tcPr/>
                </a:tc>
                <a:tc>
                  <a:txBody>
                    <a:bodyPr/>
                    <a:lstStyle/>
                    <a:p>
                      <a:endParaRPr kumimoji="0" lang="en-GB" sz="1040" b="0" i="0" u="none" strike="noStrike" kern="1200" baseline="0" dirty="0" smtClean="0">
                        <a:solidFill>
                          <a:schemeClr val="dk1"/>
                        </a:solidFill>
                        <a:latin typeface="Calibri" pitchFamily="34" charset="0"/>
                        <a:ea typeface="+mn-ea"/>
                        <a:cs typeface="Calibri" pitchFamily="34" charset="0"/>
                      </a:endParaRPr>
                    </a:p>
                  </a:txBody>
                  <a:tcPr/>
                </a:tc>
              </a:tr>
              <a:tr h="216024">
                <a:tc vMerge="1">
                  <a:txBody>
                    <a:bodyPr/>
                    <a:lstStyle/>
                    <a:p>
                      <a:endParaRPr lang="en-GB"/>
                    </a:p>
                  </a:txBody>
                  <a:tcPr/>
                </a:tc>
                <a:tc vMerge="1">
                  <a:txBody>
                    <a:bodyPr/>
                    <a:lstStyle/>
                    <a:p>
                      <a:endParaRPr lang="en-GB"/>
                    </a:p>
                  </a:txBody>
                  <a:tcPr/>
                </a:tc>
                <a:tc>
                  <a:txBody>
                    <a:bodyPr/>
                    <a:lstStyle/>
                    <a:p>
                      <a:r>
                        <a:rPr lang="en-GB" sz="1040" b="1" dirty="0" smtClean="0">
                          <a:latin typeface="Calibri" pitchFamily="34" charset="0"/>
                          <a:cs typeface="Calibri" pitchFamily="34" charset="0"/>
                        </a:rPr>
                        <a:t>P9</a:t>
                      </a:r>
                      <a:endParaRPr lang="en-GB" sz="1040" b="1" dirty="0">
                        <a:latin typeface="Calibri" pitchFamily="34" charset="0"/>
                        <a:cs typeface="Calibri" pitchFamily="34" charset="0"/>
                      </a:endParaRPr>
                    </a:p>
                  </a:txBody>
                  <a:tcPr/>
                </a:tc>
                <a:tc>
                  <a:txBody>
                    <a:bodyPr/>
                    <a:lstStyle/>
                    <a:p>
                      <a:r>
                        <a:rPr kumimoji="0" lang="en-GB" sz="1040" b="0" i="0" u="none" strike="noStrike" kern="1200" baseline="0" dirty="0" smtClean="0">
                          <a:solidFill>
                            <a:schemeClr val="dk1"/>
                          </a:solidFill>
                          <a:latin typeface="Calibri" pitchFamily="34" charset="0"/>
                          <a:ea typeface="+mn-ea"/>
                          <a:cs typeface="Calibri" pitchFamily="34" charset="0"/>
                        </a:rPr>
                        <a:t>Produce user documentation for a spreadsheet model </a:t>
                      </a:r>
                    </a:p>
                  </a:txBody>
                  <a:tcPr/>
                </a:tc>
                <a:tc>
                  <a:txBody>
                    <a:bodyPr/>
                    <a:lstStyle/>
                    <a:p>
                      <a:endParaRPr kumimoji="0" lang="en-GB" sz="1040" b="0" i="0" u="none" strike="noStrike" kern="1200" baseline="0" dirty="0" smtClean="0">
                        <a:solidFill>
                          <a:schemeClr val="dk1"/>
                        </a:solidFill>
                        <a:latin typeface="Calibri" pitchFamily="34" charset="0"/>
                        <a:ea typeface="+mn-ea"/>
                        <a:cs typeface="Calibri" pitchFamily="34" charset="0"/>
                      </a:endParaRPr>
                    </a:p>
                  </a:txBody>
                  <a:tcPr/>
                </a:tc>
                <a:tc>
                  <a:txBody>
                    <a:bodyPr/>
                    <a:lstStyle/>
                    <a:p>
                      <a:r>
                        <a:rPr kumimoji="0" lang="en-GB" sz="1040" b="0" i="0" u="none" strike="noStrike" kern="1200" baseline="0" dirty="0" smtClean="0">
                          <a:solidFill>
                            <a:schemeClr val="dk1"/>
                          </a:solidFill>
                          <a:latin typeface="Calibri" pitchFamily="34" charset="0"/>
                          <a:ea typeface="+mn-ea"/>
                          <a:cs typeface="Calibri" pitchFamily="34" charset="0"/>
                        </a:rPr>
                        <a:t>D2 - Summarise how the spreadsheet model can resolve the complex problem </a:t>
                      </a:r>
                    </a:p>
                  </a:txBody>
                  <a:tcPr/>
                </a:tc>
              </a:tr>
            </a:tbl>
          </a:graphicData>
        </a:graphic>
      </p:graphicFrame>
      <p:sp>
        <p:nvSpPr>
          <p:cNvPr id="3" name="Title 2"/>
          <p:cNvSpPr>
            <a:spLocks noGrp="1"/>
          </p:cNvSpPr>
          <p:nvPr>
            <p:ph type="title"/>
          </p:nvPr>
        </p:nvSpPr>
        <p:spPr>
          <a:xfrm>
            <a:off x="230832" y="116632"/>
            <a:ext cx="8733656" cy="648072"/>
          </a:xfrm>
        </p:spPr>
        <p:txBody>
          <a:bodyPr>
            <a:normAutofit fontScale="90000"/>
          </a:bodyPr>
          <a:lstStyle/>
          <a:p>
            <a:r>
              <a:rPr lang="en-GB" dirty="0" smtClean="0"/>
              <a:t>LO1 - Assessment Criteria</a:t>
            </a:r>
            <a:endParaRPr lang="en-GB" dirty="0"/>
          </a:p>
        </p:txBody>
      </p:sp>
    </p:spTree>
    <p:extLst>
      <p:ext uri="{BB962C8B-B14F-4D97-AF65-F5344CB8AC3E}">
        <p14:creationId xmlns:p14="http://schemas.microsoft.com/office/powerpoint/2010/main" val="169935756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764704"/>
            <a:ext cx="8640960" cy="5544616"/>
          </a:xfrm>
        </p:spPr>
        <p:txBody>
          <a:bodyPr>
            <a:noAutofit/>
          </a:bodyPr>
          <a:lstStyle/>
          <a:p>
            <a:pPr marL="14287" indent="0">
              <a:buNone/>
            </a:pPr>
            <a:r>
              <a:rPr lang="en-GB" sz="2800" b="1" dirty="0" smtClean="0">
                <a:latin typeface="Calibri" pitchFamily="34" charset="0"/>
                <a:cs typeface="Calibri" pitchFamily="34" charset="0"/>
              </a:rPr>
              <a:t>Assessment </a:t>
            </a:r>
            <a:r>
              <a:rPr lang="en-GB" sz="2800" b="1" dirty="0">
                <a:latin typeface="Calibri" pitchFamily="34" charset="0"/>
                <a:cs typeface="Calibri" pitchFamily="34" charset="0"/>
              </a:rPr>
              <a:t>Criteria P1</a:t>
            </a:r>
            <a:endParaRPr lang="en-GB" sz="2800" dirty="0">
              <a:latin typeface="Calibri" pitchFamily="34" charset="0"/>
              <a:cs typeface="Calibri" pitchFamily="34" charset="0"/>
            </a:endParaRPr>
          </a:p>
          <a:p>
            <a:r>
              <a:rPr lang="en-GB" sz="2800" dirty="0" smtClean="0">
                <a:latin typeface="Calibri" pitchFamily="34" charset="0"/>
                <a:cs typeface="Calibri" pitchFamily="34" charset="0"/>
              </a:rPr>
              <a:t>This </a:t>
            </a:r>
            <a:r>
              <a:rPr lang="en-GB" sz="2800" dirty="0">
                <a:latin typeface="Calibri" pitchFamily="34" charset="0"/>
                <a:cs typeface="Calibri" pitchFamily="34" charset="0"/>
              </a:rPr>
              <a:t>could be evidenced by the use of a report or presentation supported by tutor observation and/or recorded evidence. The learner is required to show an understanding of what a spreadsheet can be used for and explain how it can be used to solve complex problems. The learner is required to identify some business and personal uses for spreadsheets, example images or screen captures may be used to support the evidence. The learner is also required to explain how spreadsheets can be used to solve complex problems and to help decision making. </a:t>
            </a:r>
          </a:p>
        </p:txBody>
      </p:sp>
      <p:sp>
        <p:nvSpPr>
          <p:cNvPr id="3" name="Title 2"/>
          <p:cNvSpPr>
            <a:spLocks noGrp="1"/>
          </p:cNvSpPr>
          <p:nvPr>
            <p:ph type="title"/>
          </p:nvPr>
        </p:nvSpPr>
        <p:spPr>
          <a:xfrm>
            <a:off x="179512" y="116632"/>
            <a:ext cx="8784976" cy="648072"/>
          </a:xfrm>
        </p:spPr>
        <p:txBody>
          <a:bodyPr>
            <a:normAutofit/>
          </a:bodyPr>
          <a:lstStyle/>
          <a:p>
            <a:r>
              <a:rPr lang="en-GB" sz="3200" dirty="0" smtClean="0"/>
              <a:t>LO1 - Assessment Criteria P1</a:t>
            </a:r>
            <a:endParaRPr lang="en-GB" sz="32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692696"/>
            <a:ext cx="8784976" cy="5760641"/>
          </a:xfrm>
        </p:spPr>
        <p:txBody>
          <a:bodyPr>
            <a:noAutofit/>
          </a:bodyPr>
          <a:lstStyle/>
          <a:p>
            <a:pPr marL="255588" indent="-255588"/>
            <a:r>
              <a:rPr lang="en-GB" sz="2000" dirty="0" smtClean="0">
                <a:latin typeface="Calibri" pitchFamily="34" charset="0"/>
                <a:cs typeface="Calibri" pitchFamily="34" charset="0"/>
              </a:rPr>
              <a:t>Initially </a:t>
            </a:r>
            <a:r>
              <a:rPr lang="en-GB" sz="2000" dirty="0">
                <a:latin typeface="Calibri" pitchFamily="34" charset="0"/>
                <a:cs typeface="Calibri" pitchFamily="34" charset="0"/>
              </a:rPr>
              <a:t>learners should be taught how to use spreadsheet applications. This should be tutor led and should introduce and reinforce the key concepts of spreadsheets and functions/formulae. Demonstrations and practice activities to create basic spreadsheets using the full range of operators (e.g. add, subtract, divide, multiply) and a selection of basic functions (e.g. sum, average, min, max, count, </a:t>
            </a:r>
            <a:r>
              <a:rPr lang="en-GB" sz="2000" dirty="0" err="1">
                <a:latin typeface="Calibri" pitchFamily="34" charset="0"/>
                <a:cs typeface="Calibri" pitchFamily="34" charset="0"/>
              </a:rPr>
              <a:t>countif</a:t>
            </a:r>
            <a:r>
              <a:rPr lang="en-GB" sz="2000" dirty="0">
                <a:latin typeface="Calibri" pitchFamily="34" charset="0"/>
                <a:cs typeface="Calibri" pitchFamily="34" charset="0"/>
              </a:rPr>
              <a:t>, date) would need to be covered. Learners could discuss as a group the uses and purposes for the spreadsheets that they have been creating. </a:t>
            </a:r>
          </a:p>
          <a:p>
            <a:pPr marL="255588" indent="-255588"/>
            <a:r>
              <a:rPr lang="en-GB" sz="2000" dirty="0">
                <a:latin typeface="Calibri" pitchFamily="34" charset="0"/>
                <a:cs typeface="Calibri" pitchFamily="34" charset="0"/>
              </a:rPr>
              <a:t>The functionality of spreadsheets should be extended to introduce the functions identified in the learning outcomes and can be delivered around scenarios which the group can discuss and suggest manual solutions which can be overcome with functions within the spreadsheet software. This helps learners put the ideas and solutions into context. A selection of spreadsheets could be provided to demonstrate </a:t>
            </a:r>
            <a:r>
              <a:rPr lang="en-GB" sz="2000" dirty="0" smtClean="0">
                <a:latin typeface="Calibri" pitchFamily="34" charset="0"/>
                <a:cs typeface="Calibri" pitchFamily="34" charset="0"/>
              </a:rPr>
              <a:t>cash flow </a:t>
            </a:r>
            <a:r>
              <a:rPr lang="en-GB" sz="2000" dirty="0">
                <a:latin typeface="Calibri" pitchFamily="34" charset="0"/>
                <a:cs typeface="Calibri" pitchFamily="34" charset="0"/>
              </a:rPr>
              <a:t>forecast, budget control, sales forecasting, payroll, stock control </a:t>
            </a:r>
            <a:r>
              <a:rPr lang="en-GB" sz="2000" dirty="0" smtClean="0">
                <a:latin typeface="Calibri" pitchFamily="34" charset="0"/>
                <a:cs typeface="Calibri" pitchFamily="34" charset="0"/>
              </a:rPr>
              <a:t>etc. </a:t>
            </a:r>
            <a:r>
              <a:rPr lang="en-GB" sz="2000" dirty="0">
                <a:latin typeface="Calibri" pitchFamily="34" charset="0"/>
                <a:cs typeface="Calibri" pitchFamily="34" charset="0"/>
              </a:rPr>
              <a:t>and what these would look like. The learners could be asked to complete a quiz to find information from these spreadsheets to help them understand what they show and how to interpret the data e.g. trends, comparisons. </a:t>
            </a:r>
          </a:p>
        </p:txBody>
      </p:sp>
      <p:sp>
        <p:nvSpPr>
          <p:cNvPr id="3" name="Title 2"/>
          <p:cNvSpPr>
            <a:spLocks noGrp="1"/>
          </p:cNvSpPr>
          <p:nvPr>
            <p:ph type="title"/>
          </p:nvPr>
        </p:nvSpPr>
        <p:spPr>
          <a:xfrm>
            <a:off x="230832" y="116632"/>
            <a:ext cx="8733656" cy="504056"/>
          </a:xfrm>
        </p:spPr>
        <p:txBody>
          <a:bodyPr>
            <a:noAutofit/>
          </a:bodyPr>
          <a:lstStyle/>
          <a:p>
            <a:r>
              <a:rPr lang="en-GB" sz="1850" dirty="0" smtClean="0">
                <a:latin typeface="Calibri" pitchFamily="34" charset="0"/>
                <a:cs typeface="Calibri" pitchFamily="34" charset="0"/>
              </a:rPr>
              <a:t>LO1 -  Understand </a:t>
            </a:r>
            <a:r>
              <a:rPr lang="en-GB" sz="1850" dirty="0">
                <a:latin typeface="Calibri" pitchFamily="34" charset="0"/>
                <a:cs typeface="Calibri" pitchFamily="34" charset="0"/>
              </a:rPr>
              <a:t>how spreadsheets can be used to solve complex </a:t>
            </a:r>
            <a:r>
              <a:rPr lang="en-GB" sz="1850" dirty="0" smtClean="0">
                <a:latin typeface="Calibri" pitchFamily="34" charset="0"/>
                <a:cs typeface="Calibri" pitchFamily="34" charset="0"/>
              </a:rPr>
              <a:t>problems - Scenario</a:t>
            </a:r>
            <a:endParaRPr lang="en-GB" sz="1850" dirty="0">
              <a:latin typeface="Calibri" pitchFamily="34" charset="0"/>
              <a:cs typeface="Calibri" pitchFamily="34" charset="0"/>
            </a:endParaRPr>
          </a:p>
        </p:txBody>
      </p:sp>
    </p:spTree>
    <p:extLst>
      <p:ext uri="{BB962C8B-B14F-4D97-AF65-F5344CB8AC3E}">
        <p14:creationId xmlns:p14="http://schemas.microsoft.com/office/powerpoint/2010/main" val="283138498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620688"/>
            <a:ext cx="8712968" cy="5760640"/>
          </a:xfrm>
        </p:spPr>
        <p:txBody>
          <a:bodyPr>
            <a:noAutofit/>
          </a:bodyPr>
          <a:lstStyle/>
          <a:p>
            <a:pPr marL="285750" indent="-285750"/>
            <a:r>
              <a:rPr lang="en-GB" sz="1600" dirty="0">
                <a:latin typeface="Calibri" pitchFamily="34" charset="0"/>
                <a:cs typeface="Calibri" pitchFamily="34" charset="0"/>
              </a:rPr>
              <a:t>Businesses </a:t>
            </a:r>
            <a:r>
              <a:rPr lang="en-GB" sz="1600" dirty="0" smtClean="0">
                <a:latin typeface="Calibri" pitchFamily="34" charset="0"/>
                <a:cs typeface="Calibri" pitchFamily="34" charset="0"/>
              </a:rPr>
              <a:t>small and large </a:t>
            </a:r>
            <a:r>
              <a:rPr lang="en-GB" sz="1600" dirty="0">
                <a:latin typeface="Calibri" pitchFamily="34" charset="0"/>
                <a:cs typeface="Calibri" pitchFamily="34" charset="0"/>
              </a:rPr>
              <a:t>depend on the </a:t>
            </a:r>
            <a:r>
              <a:rPr lang="en-GB" sz="1600" dirty="0" smtClean="0">
                <a:latin typeface="Calibri" pitchFamily="34" charset="0"/>
                <a:cs typeface="Calibri" pitchFamily="34" charset="0"/>
              </a:rPr>
              <a:t>certain financial and business tracking</a:t>
            </a:r>
            <a:r>
              <a:rPr lang="en-GB" sz="1600" b="1" dirty="0" smtClean="0">
                <a:latin typeface="Calibri" pitchFamily="34" charset="0"/>
                <a:cs typeface="Calibri" pitchFamily="34" charset="0"/>
              </a:rPr>
              <a:t> </a:t>
            </a:r>
            <a:r>
              <a:rPr lang="en-GB" sz="1600" dirty="0" smtClean="0">
                <a:latin typeface="Calibri" pitchFamily="34" charset="0"/>
                <a:cs typeface="Calibri" pitchFamily="34" charset="0"/>
              </a:rPr>
              <a:t> in order to manage day to day business transactions, this could be in the form of Databases or Spreadsheets. With </a:t>
            </a:r>
            <a:r>
              <a:rPr lang="en-GB" sz="1600" dirty="0">
                <a:latin typeface="Calibri" pitchFamily="34" charset="0"/>
                <a:cs typeface="Calibri" pitchFamily="34" charset="0"/>
              </a:rPr>
              <a:t>the use of complex spreadsheet systems, </a:t>
            </a:r>
            <a:r>
              <a:rPr lang="en-GB" sz="1600" dirty="0" smtClean="0">
                <a:latin typeface="Calibri" pitchFamily="34" charset="0"/>
                <a:cs typeface="Calibri" pitchFamily="34" charset="0"/>
              </a:rPr>
              <a:t> repetitive and mundane duties </a:t>
            </a:r>
            <a:r>
              <a:rPr lang="en-GB" sz="1600" dirty="0">
                <a:latin typeface="Calibri" pitchFamily="34" charset="0"/>
                <a:cs typeface="Calibri" pitchFamily="34" charset="0"/>
              </a:rPr>
              <a:t>are made relatively easy for businesses to process. Therefore businesses require employees to have some knowledge, understanding and skills to use and manage these types of systems in the correct manner.</a:t>
            </a:r>
          </a:p>
          <a:p>
            <a:pPr marL="277813" indent="-255588"/>
            <a:r>
              <a:rPr lang="en-GB" sz="1600" dirty="0" smtClean="0">
                <a:latin typeface="Calibri" pitchFamily="34" charset="0"/>
                <a:cs typeface="Calibri" pitchFamily="34" charset="0"/>
              </a:rPr>
              <a:t>For the following tasks </a:t>
            </a:r>
            <a:r>
              <a:rPr lang="en-GB" sz="1600" dirty="0">
                <a:latin typeface="Calibri" pitchFamily="34" charset="0"/>
                <a:cs typeface="Calibri" pitchFamily="34" charset="0"/>
              </a:rPr>
              <a:t>you need to evidence your knowledge, understanding and skills for the use of a spreadsheet </a:t>
            </a:r>
            <a:r>
              <a:rPr lang="en-GB" sz="1600" dirty="0" smtClean="0">
                <a:latin typeface="Calibri" pitchFamily="34" charset="0"/>
                <a:cs typeface="Calibri" pitchFamily="34" charset="0"/>
              </a:rPr>
              <a:t>application including:</a:t>
            </a:r>
            <a:endParaRPr lang="en-GB" sz="1600" dirty="0">
              <a:latin typeface="Calibri" pitchFamily="34" charset="0"/>
              <a:cs typeface="Calibri" pitchFamily="34" charset="0"/>
            </a:endParaRPr>
          </a:p>
          <a:p>
            <a:pPr lvl="1"/>
            <a:r>
              <a:rPr lang="en-GB" sz="1600" dirty="0">
                <a:latin typeface="Calibri" pitchFamily="34" charset="0"/>
                <a:cs typeface="Calibri" pitchFamily="34" charset="0"/>
              </a:rPr>
              <a:t>key concepts of spreadsheets </a:t>
            </a:r>
          </a:p>
          <a:p>
            <a:pPr lvl="1"/>
            <a:r>
              <a:rPr lang="en-GB" sz="1600" dirty="0" smtClean="0">
                <a:latin typeface="Calibri" pitchFamily="34" charset="0"/>
                <a:cs typeface="Calibri" pitchFamily="34" charset="0"/>
              </a:rPr>
              <a:t>functions/formulas such as:</a:t>
            </a:r>
            <a:endParaRPr lang="en-GB" sz="1600" dirty="0">
              <a:latin typeface="Calibri" pitchFamily="34" charset="0"/>
              <a:cs typeface="Calibri" pitchFamily="34" charset="0"/>
            </a:endParaRPr>
          </a:p>
          <a:p>
            <a:pPr lvl="2"/>
            <a:r>
              <a:rPr lang="en-GB" sz="1600" dirty="0" smtClean="0">
                <a:latin typeface="Calibri" pitchFamily="34" charset="0"/>
                <a:cs typeface="Calibri" pitchFamily="34" charset="0"/>
              </a:rPr>
              <a:t>Standard Operators (add</a:t>
            </a:r>
            <a:r>
              <a:rPr lang="en-GB" sz="1600" dirty="0">
                <a:latin typeface="Calibri" pitchFamily="34" charset="0"/>
                <a:cs typeface="Calibri" pitchFamily="34" charset="0"/>
              </a:rPr>
              <a:t>, subtract, divide, multiply) </a:t>
            </a:r>
          </a:p>
          <a:p>
            <a:pPr lvl="2"/>
            <a:r>
              <a:rPr lang="en-GB" sz="1600" dirty="0">
                <a:latin typeface="Calibri" pitchFamily="34" charset="0"/>
                <a:cs typeface="Calibri" pitchFamily="34" charset="0"/>
              </a:rPr>
              <a:t>Basic Functions </a:t>
            </a:r>
            <a:r>
              <a:rPr lang="en-GB" sz="1600" dirty="0" smtClean="0">
                <a:latin typeface="Calibri" pitchFamily="34" charset="0"/>
                <a:cs typeface="Calibri" pitchFamily="34" charset="0"/>
              </a:rPr>
              <a:t>(SUM</a:t>
            </a:r>
            <a:r>
              <a:rPr lang="en-GB" sz="1600" dirty="0">
                <a:latin typeface="Calibri" pitchFamily="34" charset="0"/>
                <a:cs typeface="Calibri" pitchFamily="34" charset="0"/>
              </a:rPr>
              <a:t>, AVERAGE, MIN, MAX, IF, COUNT, COUNTIF, DATE) </a:t>
            </a:r>
          </a:p>
          <a:p>
            <a:pPr lvl="2"/>
            <a:r>
              <a:rPr lang="en-GB" sz="1600" dirty="0">
                <a:latin typeface="Calibri" pitchFamily="34" charset="0"/>
                <a:cs typeface="Calibri" pitchFamily="34" charset="0"/>
              </a:rPr>
              <a:t>Complex Functions </a:t>
            </a:r>
            <a:r>
              <a:rPr lang="en-GB" sz="1600" dirty="0" smtClean="0">
                <a:latin typeface="Calibri" pitchFamily="34" charset="0"/>
                <a:cs typeface="Calibri" pitchFamily="34" charset="0"/>
              </a:rPr>
              <a:t>(VLOOKUP/HLOOKUP</a:t>
            </a:r>
            <a:r>
              <a:rPr lang="en-GB" sz="1600" dirty="0">
                <a:latin typeface="Calibri" pitchFamily="34" charset="0"/>
                <a:cs typeface="Calibri" pitchFamily="34" charset="0"/>
              </a:rPr>
              <a:t>, ROUND, RAND, RANDBETWEEN, INT, CONCATENATE, REPLACE, UPPER, </a:t>
            </a:r>
            <a:r>
              <a:rPr lang="en-GB" sz="1600" dirty="0" smtClean="0">
                <a:latin typeface="Calibri" pitchFamily="34" charset="0"/>
                <a:cs typeface="Calibri" pitchFamily="34" charset="0"/>
              </a:rPr>
              <a:t>LOWER)</a:t>
            </a:r>
            <a:endParaRPr lang="en-GB" sz="1600" dirty="0">
              <a:latin typeface="Calibri" pitchFamily="34" charset="0"/>
              <a:cs typeface="Calibri" pitchFamily="34" charset="0"/>
            </a:endParaRPr>
          </a:p>
          <a:p>
            <a:pPr lvl="2"/>
            <a:r>
              <a:rPr lang="en-GB" sz="1600" dirty="0">
                <a:latin typeface="Calibri" pitchFamily="34" charset="0"/>
                <a:cs typeface="Calibri" pitchFamily="34" charset="0"/>
              </a:rPr>
              <a:t>Naming a range of </a:t>
            </a:r>
            <a:r>
              <a:rPr lang="en-GB" sz="1600" dirty="0" smtClean="0">
                <a:latin typeface="Calibri" pitchFamily="34" charset="0"/>
                <a:cs typeface="Calibri" pitchFamily="34" charset="0"/>
              </a:rPr>
              <a:t>cells and cell ranges</a:t>
            </a:r>
            <a:endParaRPr lang="en-GB" sz="1600" dirty="0">
              <a:latin typeface="Calibri" pitchFamily="34" charset="0"/>
              <a:cs typeface="Calibri" pitchFamily="34" charset="0"/>
            </a:endParaRPr>
          </a:p>
          <a:p>
            <a:pPr lvl="2"/>
            <a:r>
              <a:rPr lang="en-GB" sz="1600" dirty="0">
                <a:latin typeface="Calibri" pitchFamily="34" charset="0"/>
                <a:cs typeface="Calibri" pitchFamily="34" charset="0"/>
              </a:rPr>
              <a:t>Creating </a:t>
            </a:r>
            <a:r>
              <a:rPr lang="en-GB" sz="1600" dirty="0" smtClean="0">
                <a:latin typeface="Calibri" pitchFamily="34" charset="0"/>
                <a:cs typeface="Calibri" pitchFamily="34" charset="0"/>
              </a:rPr>
              <a:t>drop </a:t>
            </a:r>
            <a:r>
              <a:rPr lang="en-GB" sz="1600" dirty="0">
                <a:latin typeface="Calibri" pitchFamily="34" charset="0"/>
                <a:cs typeface="Calibri" pitchFamily="34" charset="0"/>
              </a:rPr>
              <a:t>down </a:t>
            </a:r>
            <a:r>
              <a:rPr lang="en-GB" sz="1600" dirty="0" smtClean="0">
                <a:latin typeface="Calibri" pitchFamily="34" charset="0"/>
                <a:cs typeface="Calibri" pitchFamily="34" charset="0"/>
              </a:rPr>
              <a:t>lists </a:t>
            </a:r>
            <a:r>
              <a:rPr lang="en-GB" sz="1600" dirty="0">
                <a:latin typeface="Calibri" pitchFamily="34" charset="0"/>
                <a:cs typeface="Calibri" pitchFamily="34" charset="0"/>
              </a:rPr>
              <a:t>dependent on other </a:t>
            </a:r>
            <a:r>
              <a:rPr lang="en-GB" sz="1600" dirty="0" smtClean="0">
                <a:latin typeface="Calibri" pitchFamily="34" charset="0"/>
                <a:cs typeface="Calibri" pitchFamily="34" charset="0"/>
              </a:rPr>
              <a:t>cells or values</a:t>
            </a:r>
            <a:endParaRPr lang="en-GB" sz="1600" dirty="0">
              <a:latin typeface="Calibri" pitchFamily="34" charset="0"/>
              <a:cs typeface="Calibri" pitchFamily="34" charset="0"/>
            </a:endParaRPr>
          </a:p>
          <a:p>
            <a:pPr lvl="2"/>
            <a:r>
              <a:rPr lang="en-GB" sz="1600" dirty="0">
                <a:latin typeface="Calibri" pitchFamily="34" charset="0"/>
                <a:cs typeface="Calibri" pitchFamily="34" charset="0"/>
              </a:rPr>
              <a:t>Data validation checks</a:t>
            </a:r>
          </a:p>
          <a:p>
            <a:pPr lvl="2"/>
            <a:r>
              <a:rPr lang="en-GB" sz="1600" dirty="0">
                <a:latin typeface="Calibri" pitchFamily="34" charset="0"/>
                <a:cs typeface="Calibri" pitchFamily="34" charset="0"/>
              </a:rPr>
              <a:t>Error messages</a:t>
            </a:r>
          </a:p>
          <a:p>
            <a:pPr marL="255588" indent="-255588">
              <a:tabLst>
                <a:tab pos="177800" algn="l"/>
              </a:tabLst>
            </a:pPr>
            <a:r>
              <a:rPr lang="en-GB" sz="1600" dirty="0" smtClean="0">
                <a:latin typeface="Calibri" pitchFamily="34" charset="0"/>
                <a:cs typeface="Calibri" pitchFamily="34" charset="0"/>
              </a:rPr>
              <a:t>You will also need to identify </a:t>
            </a:r>
            <a:r>
              <a:rPr lang="en-GB" sz="1600" dirty="0">
                <a:latin typeface="Calibri" pitchFamily="34" charset="0"/>
                <a:cs typeface="Calibri" pitchFamily="34" charset="0"/>
              </a:rPr>
              <a:t>the uses and purposes of various different spreadsheet systems - </a:t>
            </a:r>
            <a:r>
              <a:rPr lang="en-GB" sz="1600" dirty="0" smtClean="0">
                <a:latin typeface="Calibri" pitchFamily="34" charset="0"/>
                <a:cs typeface="Calibri" pitchFamily="34" charset="0"/>
              </a:rPr>
              <a:t>including cash flow, forecasting, </a:t>
            </a:r>
            <a:r>
              <a:rPr lang="en-GB" sz="1600" dirty="0">
                <a:latin typeface="Calibri" pitchFamily="34" charset="0"/>
                <a:cs typeface="Calibri" pitchFamily="34" charset="0"/>
              </a:rPr>
              <a:t>budget control, sales forecasting, payroll, stock </a:t>
            </a:r>
            <a:r>
              <a:rPr lang="en-GB" sz="1600" dirty="0" smtClean="0">
                <a:latin typeface="Calibri" pitchFamily="34" charset="0"/>
                <a:cs typeface="Calibri" pitchFamily="34" charset="0"/>
              </a:rPr>
              <a:t>control.</a:t>
            </a:r>
            <a:endParaRPr lang="en-GB" sz="1600" dirty="0">
              <a:latin typeface="Calibri" pitchFamily="34" charset="0"/>
              <a:cs typeface="Calibri" pitchFamily="34" charset="0"/>
            </a:endParaRPr>
          </a:p>
          <a:p>
            <a:pPr marL="274638" indent="-255588"/>
            <a:r>
              <a:rPr lang="en-GB" sz="1600" dirty="0" smtClean="0">
                <a:latin typeface="Calibri" pitchFamily="34" charset="0"/>
                <a:cs typeface="Calibri" pitchFamily="34" charset="0"/>
              </a:rPr>
              <a:t>You will also need to understand </a:t>
            </a:r>
            <a:r>
              <a:rPr lang="en-GB" sz="1600" dirty="0">
                <a:latin typeface="Calibri" pitchFamily="34" charset="0"/>
                <a:cs typeface="Calibri" pitchFamily="34" charset="0"/>
              </a:rPr>
              <a:t>what they show and how to interpret the data e.g. </a:t>
            </a:r>
            <a:r>
              <a:rPr lang="en-GB" sz="1600" dirty="0" smtClean="0">
                <a:latin typeface="Calibri" pitchFamily="34" charset="0"/>
                <a:cs typeface="Calibri" pitchFamily="34" charset="0"/>
              </a:rPr>
              <a:t>trends, comparisons</a:t>
            </a:r>
            <a:r>
              <a:rPr lang="en-GB" sz="1600" dirty="0">
                <a:latin typeface="Calibri" pitchFamily="34" charset="0"/>
                <a:cs typeface="Calibri" pitchFamily="34" charset="0"/>
              </a:rPr>
              <a:t>, </a:t>
            </a:r>
            <a:r>
              <a:rPr lang="en-GB" sz="1600" dirty="0" smtClean="0">
                <a:latin typeface="Calibri" pitchFamily="34" charset="0"/>
                <a:cs typeface="Calibri" pitchFamily="34" charset="0"/>
              </a:rPr>
              <a:t>etc.</a:t>
            </a:r>
            <a:endParaRPr lang="en-GB" sz="1600" i="1" dirty="0">
              <a:latin typeface="Calibri" pitchFamily="34" charset="0"/>
              <a:cs typeface="Calibri" pitchFamily="34" charset="0"/>
            </a:endParaRPr>
          </a:p>
        </p:txBody>
      </p:sp>
      <p:sp>
        <p:nvSpPr>
          <p:cNvPr id="17" name="Title 2"/>
          <p:cNvSpPr>
            <a:spLocks noGrp="1"/>
          </p:cNvSpPr>
          <p:nvPr>
            <p:ph type="title"/>
          </p:nvPr>
        </p:nvSpPr>
        <p:spPr>
          <a:xfrm>
            <a:off x="179512" y="188640"/>
            <a:ext cx="8733656" cy="360040"/>
          </a:xfrm>
        </p:spPr>
        <p:txBody>
          <a:bodyPr>
            <a:noAutofit/>
          </a:bodyPr>
          <a:lstStyle/>
          <a:p>
            <a:r>
              <a:rPr lang="en-GB" sz="3400" dirty="0" smtClean="0"/>
              <a:t>P1.1 – Uses of Spreadsheets - Purpose</a:t>
            </a:r>
            <a:endParaRPr lang="en-GB" sz="3400" dirty="0"/>
          </a:p>
        </p:txBody>
      </p:sp>
    </p:spTree>
    <p:extLst>
      <p:ext uri="{BB962C8B-B14F-4D97-AF65-F5344CB8AC3E}">
        <p14:creationId xmlns:p14="http://schemas.microsoft.com/office/powerpoint/2010/main" val="159247845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07504" y="620688"/>
            <a:ext cx="8928992" cy="5760640"/>
          </a:xfrm>
        </p:spPr>
        <p:txBody>
          <a:bodyPr>
            <a:noAutofit/>
          </a:bodyPr>
          <a:lstStyle/>
          <a:p>
            <a:pPr marL="255588" indent="-255588"/>
            <a:r>
              <a:rPr lang="en-GB" sz="1800" dirty="0" smtClean="0">
                <a:latin typeface="Calibri" pitchFamily="34" charset="0"/>
                <a:cs typeface="Calibri" pitchFamily="34" charset="0"/>
              </a:rPr>
              <a:t>Spreadsheets are used by almost all companies to manage day to day functions. Most staff will use one, possibly two spreadsheets in their job on a regular basis. As a teacher I will be a grade tracking spreadsheet for each lesson, an overall tracking sheet, an accounts manager will use a budgeting sheet, stock control and possib</a:t>
            </a:r>
            <a:r>
              <a:rPr lang="en-GB" sz="1800" dirty="0" smtClean="0">
                <a:latin typeface="Calibri" pitchFamily="34" charset="0"/>
                <a:cs typeface="Calibri" pitchFamily="34" charset="0"/>
              </a:rPr>
              <a:t>ly Cash Flow forecasting sheet. </a:t>
            </a:r>
          </a:p>
          <a:p>
            <a:pPr marL="255588" indent="-255588"/>
            <a:r>
              <a:rPr lang="en-GB" sz="1800" dirty="0" smtClean="0">
                <a:latin typeface="Calibri" pitchFamily="34" charset="0"/>
                <a:cs typeface="Calibri" pitchFamily="34" charset="0"/>
              </a:rPr>
              <a:t>A </a:t>
            </a:r>
            <a:r>
              <a:rPr lang="en-GB" sz="1800" dirty="0">
                <a:latin typeface="Calibri" pitchFamily="34" charset="0"/>
                <a:cs typeface="Calibri" pitchFamily="34" charset="0"/>
              </a:rPr>
              <a:t>spreadsheet is a useful tool for many different types of </a:t>
            </a:r>
            <a:r>
              <a:rPr lang="en-GB" sz="1800" dirty="0" smtClean="0">
                <a:latin typeface="Calibri" pitchFamily="34" charset="0"/>
                <a:cs typeface="Calibri" pitchFamily="34" charset="0"/>
              </a:rPr>
              <a:t>applications, if it involves any kind of </a:t>
            </a:r>
            <a:r>
              <a:rPr lang="en-GB" sz="1800" dirty="0">
                <a:latin typeface="Calibri" pitchFamily="34" charset="0"/>
                <a:cs typeface="Calibri" pitchFamily="34" charset="0"/>
              </a:rPr>
              <a:t>numerical </a:t>
            </a:r>
            <a:r>
              <a:rPr lang="en-GB" sz="1800" dirty="0" smtClean="0">
                <a:latin typeface="Calibri" pitchFamily="34" charset="0"/>
                <a:cs typeface="Calibri" pitchFamily="34" charset="0"/>
              </a:rPr>
              <a:t>data within a company then a spreadsheet is at hand. </a:t>
            </a:r>
            <a:r>
              <a:rPr lang="en-GB" sz="1800" dirty="0">
                <a:latin typeface="Calibri" pitchFamily="34" charset="0"/>
                <a:cs typeface="Calibri" pitchFamily="34" charset="0"/>
              </a:rPr>
              <a:t>There are built in multipliers and other arithmetic functions that can </a:t>
            </a:r>
            <a:r>
              <a:rPr lang="en-GB" sz="1800" dirty="0" smtClean="0">
                <a:latin typeface="Calibri" pitchFamily="34" charset="0"/>
                <a:cs typeface="Calibri" pitchFamily="34" charset="0"/>
              </a:rPr>
              <a:t>helps companies analyse data.</a:t>
            </a:r>
          </a:p>
          <a:p>
            <a:pPr marL="255588" indent="-255588"/>
            <a:r>
              <a:rPr lang="en-GB" sz="1800" dirty="0" smtClean="0">
                <a:latin typeface="Calibri" pitchFamily="34" charset="0"/>
                <a:cs typeface="Calibri" pitchFamily="34" charset="0"/>
              </a:rPr>
              <a:t>Spreadsheets </a:t>
            </a:r>
            <a:r>
              <a:rPr lang="en-GB" sz="1800" dirty="0">
                <a:latin typeface="Calibri" pitchFamily="34" charset="0"/>
                <a:cs typeface="Calibri" pitchFamily="34" charset="0"/>
              </a:rPr>
              <a:t>are used mostly for mathematical calculations and some basic functions to create graphs and charts</a:t>
            </a:r>
            <a:r>
              <a:rPr lang="en-GB" sz="1800" dirty="0" smtClean="0">
                <a:latin typeface="Calibri" pitchFamily="34" charset="0"/>
                <a:cs typeface="Calibri" pitchFamily="34" charset="0"/>
              </a:rPr>
              <a:t>. Nothing does it better.</a:t>
            </a:r>
            <a:endParaRPr lang="en-GB" sz="1800" dirty="0">
              <a:latin typeface="Calibri" pitchFamily="34" charset="0"/>
              <a:cs typeface="Calibri" pitchFamily="34" charset="0"/>
            </a:endParaRPr>
          </a:p>
          <a:p>
            <a:pPr marL="538163" lvl="1"/>
            <a:r>
              <a:rPr lang="en-GB" sz="1800" dirty="0">
                <a:latin typeface="Calibri" pitchFamily="34" charset="0"/>
                <a:cs typeface="Calibri" pitchFamily="34" charset="0"/>
              </a:rPr>
              <a:t>The </a:t>
            </a:r>
            <a:r>
              <a:rPr lang="en-GB" sz="1800" dirty="0" smtClean="0">
                <a:latin typeface="Calibri" pitchFamily="34" charset="0"/>
                <a:cs typeface="Calibri" pitchFamily="34" charset="0"/>
              </a:rPr>
              <a:t>biggest benefit of a spreadsheet other than accuracy </a:t>
            </a:r>
            <a:r>
              <a:rPr lang="en-GB" sz="1800" dirty="0">
                <a:latin typeface="Calibri" pitchFamily="34" charset="0"/>
                <a:cs typeface="Calibri" pitchFamily="34" charset="0"/>
              </a:rPr>
              <a:t>is that when </a:t>
            </a:r>
            <a:r>
              <a:rPr lang="en-GB" sz="1800" dirty="0" smtClean="0">
                <a:latin typeface="Calibri" pitchFamily="34" charset="0"/>
                <a:cs typeface="Calibri" pitchFamily="34" charset="0"/>
              </a:rPr>
              <a:t>an employee changes </a:t>
            </a:r>
            <a:r>
              <a:rPr lang="en-GB" sz="1800" dirty="0">
                <a:latin typeface="Calibri" pitchFamily="34" charset="0"/>
                <a:cs typeface="Calibri" pitchFamily="34" charset="0"/>
              </a:rPr>
              <a:t>a number on the </a:t>
            </a:r>
            <a:r>
              <a:rPr lang="en-GB" sz="1800" dirty="0" smtClean="0">
                <a:latin typeface="Calibri" pitchFamily="34" charset="0"/>
                <a:cs typeface="Calibri" pitchFamily="34" charset="0"/>
              </a:rPr>
              <a:t>sheet, </a:t>
            </a:r>
            <a:r>
              <a:rPr lang="en-GB" sz="1800" dirty="0">
                <a:latin typeface="Calibri" pitchFamily="34" charset="0"/>
                <a:cs typeface="Calibri" pitchFamily="34" charset="0"/>
              </a:rPr>
              <a:t>all the other calculations on the sheet that </a:t>
            </a:r>
            <a:r>
              <a:rPr lang="en-GB" sz="1800" dirty="0" smtClean="0">
                <a:latin typeface="Calibri" pitchFamily="34" charset="0"/>
                <a:cs typeface="Calibri" pitchFamily="34" charset="0"/>
              </a:rPr>
              <a:t>use or are linked </a:t>
            </a:r>
            <a:r>
              <a:rPr lang="en-GB" sz="1800" dirty="0">
                <a:latin typeface="Calibri" pitchFamily="34" charset="0"/>
                <a:cs typeface="Calibri" pitchFamily="34" charset="0"/>
              </a:rPr>
              <a:t>to that number </a:t>
            </a:r>
            <a:r>
              <a:rPr lang="en-GB" sz="1800" dirty="0" smtClean="0">
                <a:latin typeface="Calibri" pitchFamily="34" charset="0"/>
                <a:cs typeface="Calibri" pitchFamily="34" charset="0"/>
              </a:rPr>
              <a:t>will change automatically.</a:t>
            </a:r>
            <a:endParaRPr lang="en-GB" sz="1800" dirty="0">
              <a:latin typeface="Calibri" pitchFamily="34" charset="0"/>
              <a:cs typeface="Calibri" pitchFamily="34" charset="0"/>
            </a:endParaRPr>
          </a:p>
          <a:p>
            <a:pPr marL="538163" lvl="1"/>
            <a:r>
              <a:rPr lang="en-GB" sz="1800" dirty="0" smtClean="0">
                <a:latin typeface="Calibri" pitchFamily="34" charset="0"/>
                <a:cs typeface="Calibri" pitchFamily="34" charset="0"/>
              </a:rPr>
              <a:t>On a higher level Spreadsheets are good at </a:t>
            </a:r>
            <a:r>
              <a:rPr lang="en-GB" sz="1800" dirty="0">
                <a:latin typeface="Calibri" pitchFamily="34" charset="0"/>
                <a:cs typeface="Calibri" pitchFamily="34" charset="0"/>
              </a:rPr>
              <a:t>doing "what if" </a:t>
            </a:r>
            <a:r>
              <a:rPr lang="en-GB" sz="1800" dirty="0" smtClean="0">
                <a:latin typeface="Calibri" pitchFamily="34" charset="0"/>
                <a:cs typeface="Calibri" pitchFamily="34" charset="0"/>
              </a:rPr>
              <a:t>scenarios, scenario manager that allow the employee to </a:t>
            </a:r>
            <a:r>
              <a:rPr lang="en-GB" sz="1800" dirty="0">
                <a:latin typeface="Calibri" pitchFamily="34" charset="0"/>
                <a:cs typeface="Calibri" pitchFamily="34" charset="0"/>
              </a:rPr>
              <a:t>change key numbers and see how it affects the other data in </a:t>
            </a:r>
            <a:r>
              <a:rPr lang="en-GB" sz="1800" dirty="0" smtClean="0">
                <a:latin typeface="Calibri" pitchFamily="34" charset="0"/>
                <a:cs typeface="Calibri" pitchFamily="34" charset="0"/>
              </a:rPr>
              <a:t>the </a:t>
            </a:r>
            <a:r>
              <a:rPr lang="en-GB" sz="1800" dirty="0">
                <a:latin typeface="Calibri" pitchFamily="34" charset="0"/>
                <a:cs typeface="Calibri" pitchFamily="34" charset="0"/>
              </a:rPr>
              <a:t>spreadsheet </a:t>
            </a:r>
            <a:r>
              <a:rPr lang="en-GB" sz="1800" dirty="0" smtClean="0">
                <a:latin typeface="Calibri" pitchFamily="34" charset="0"/>
                <a:cs typeface="Calibri" pitchFamily="34" charset="0"/>
              </a:rPr>
              <a:t>instantly.</a:t>
            </a:r>
            <a:endParaRPr lang="en-GB" sz="1800" dirty="0">
              <a:latin typeface="Calibri" pitchFamily="34" charset="0"/>
              <a:cs typeface="Calibri" pitchFamily="34" charset="0"/>
            </a:endParaRPr>
          </a:p>
          <a:p>
            <a:pPr marL="0" lvl="0" indent="0">
              <a:buNone/>
            </a:pPr>
            <a:r>
              <a:rPr lang="en-GB" sz="1800" b="1" dirty="0" smtClean="0">
                <a:latin typeface="Calibri" pitchFamily="34" charset="0"/>
                <a:cs typeface="Calibri" pitchFamily="34" charset="0"/>
              </a:rPr>
              <a:t>P1.1 - Task 01 </a:t>
            </a:r>
            <a:r>
              <a:rPr lang="en-GB" sz="1800" dirty="0" smtClean="0">
                <a:latin typeface="Calibri" pitchFamily="34" charset="0"/>
                <a:cs typeface="Calibri" pitchFamily="34" charset="0"/>
              </a:rPr>
              <a:t>- </a:t>
            </a:r>
            <a:r>
              <a:rPr lang="en-GB" sz="1800" dirty="0">
                <a:latin typeface="Calibri" pitchFamily="34" charset="0"/>
                <a:cs typeface="Calibri" pitchFamily="34" charset="0"/>
              </a:rPr>
              <a:t>Identify and explain </a:t>
            </a:r>
            <a:r>
              <a:rPr lang="en-GB" sz="1800" dirty="0" smtClean="0">
                <a:latin typeface="Calibri" pitchFamily="34" charset="0"/>
                <a:cs typeface="Calibri" pitchFamily="34" charset="0"/>
              </a:rPr>
              <a:t>what </a:t>
            </a:r>
            <a:r>
              <a:rPr lang="en-GB" sz="1800" dirty="0">
                <a:latin typeface="Calibri" pitchFamily="34" charset="0"/>
                <a:cs typeface="Calibri" pitchFamily="34" charset="0"/>
              </a:rPr>
              <a:t>a spreadsheet </a:t>
            </a:r>
            <a:r>
              <a:rPr lang="en-GB" sz="1800" dirty="0" smtClean="0">
                <a:latin typeface="Calibri" pitchFamily="34" charset="0"/>
                <a:cs typeface="Calibri" pitchFamily="34" charset="0"/>
              </a:rPr>
              <a:t>is, what it can do and how beneficial is it, </a:t>
            </a:r>
            <a:r>
              <a:rPr lang="en-GB" sz="1800" dirty="0">
                <a:latin typeface="Calibri" pitchFamily="34" charset="0"/>
                <a:cs typeface="Calibri" pitchFamily="34" charset="0"/>
              </a:rPr>
              <a:t>with </a:t>
            </a:r>
            <a:r>
              <a:rPr lang="en-GB" sz="1800" dirty="0" smtClean="0">
                <a:latin typeface="Calibri" pitchFamily="34" charset="0"/>
                <a:cs typeface="Calibri" pitchFamily="34" charset="0"/>
              </a:rPr>
              <a:t>examples.</a:t>
            </a:r>
            <a:endParaRPr lang="en-GB" sz="1800" dirty="0">
              <a:latin typeface="Calibri" pitchFamily="34" charset="0"/>
              <a:cs typeface="Calibri" pitchFamily="34" charset="0"/>
            </a:endParaRPr>
          </a:p>
          <a:p>
            <a:pPr marL="273050" indent="-273050"/>
            <a:r>
              <a:rPr lang="en-GB" sz="1800" dirty="0">
                <a:latin typeface="Calibri" pitchFamily="34" charset="0"/>
                <a:cs typeface="Calibri" pitchFamily="34" charset="0"/>
              </a:rPr>
              <a:t>Consider </a:t>
            </a:r>
            <a:r>
              <a:rPr lang="en-GB" sz="1800" dirty="0" smtClean="0">
                <a:latin typeface="Calibri" pitchFamily="34" charset="0"/>
                <a:cs typeface="Calibri" pitchFamily="34" charset="0"/>
              </a:rPr>
              <a:t>within this task of evidencing the </a:t>
            </a:r>
            <a:r>
              <a:rPr lang="en-GB" sz="1800" dirty="0">
                <a:latin typeface="Calibri" pitchFamily="34" charset="0"/>
                <a:cs typeface="Calibri" pitchFamily="34" charset="0"/>
              </a:rPr>
              <a:t>following features: </a:t>
            </a:r>
            <a:r>
              <a:rPr lang="en-GB" sz="1800" dirty="0" smtClean="0">
                <a:latin typeface="Calibri" pitchFamily="34" charset="0"/>
                <a:cs typeface="Calibri" pitchFamily="34" charset="0"/>
              </a:rPr>
              <a:t>Sheets, Rows, Columns, Cells, Formulas and Charts.</a:t>
            </a:r>
            <a:endParaRPr lang="en-GB" sz="1800" dirty="0">
              <a:latin typeface="Calibri" pitchFamily="34" charset="0"/>
              <a:cs typeface="Calibri" pitchFamily="34" charset="0"/>
            </a:endParaRPr>
          </a:p>
        </p:txBody>
      </p:sp>
      <p:sp>
        <p:nvSpPr>
          <p:cNvPr id="17" name="Title 2"/>
          <p:cNvSpPr>
            <a:spLocks noGrp="1"/>
          </p:cNvSpPr>
          <p:nvPr>
            <p:ph type="title"/>
          </p:nvPr>
        </p:nvSpPr>
        <p:spPr>
          <a:xfrm>
            <a:off x="179512" y="188640"/>
            <a:ext cx="8733656" cy="360040"/>
          </a:xfrm>
        </p:spPr>
        <p:txBody>
          <a:bodyPr>
            <a:noAutofit/>
          </a:bodyPr>
          <a:lstStyle/>
          <a:p>
            <a:r>
              <a:rPr lang="en-GB" sz="3600" dirty="0" smtClean="0"/>
              <a:t>P1.1 – Uses of Spreadsheets – Purpose</a:t>
            </a:r>
            <a:endParaRPr lang="en-GB" sz="3600" dirty="0"/>
          </a:p>
        </p:txBody>
      </p:sp>
    </p:spTree>
    <p:extLst>
      <p:ext uri="{BB962C8B-B14F-4D97-AF65-F5344CB8AC3E}">
        <p14:creationId xmlns:p14="http://schemas.microsoft.com/office/powerpoint/2010/main" val="400982828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07504" y="620688"/>
            <a:ext cx="8928992" cy="5184576"/>
          </a:xfrm>
        </p:spPr>
        <p:txBody>
          <a:bodyPr>
            <a:noAutofit/>
          </a:bodyPr>
          <a:lstStyle/>
          <a:p>
            <a:pPr marL="255588" indent="-255588"/>
            <a:r>
              <a:rPr lang="en-GB" sz="1800" dirty="0" smtClean="0">
                <a:latin typeface="Calibri" pitchFamily="34" charset="0"/>
                <a:cs typeface="Calibri" pitchFamily="34" charset="0"/>
              </a:rPr>
              <a:t>At a Business level, spreadsheets take care of the necessary accuracy with financial and costing figures. If the formula is right, this will reduce human error.</a:t>
            </a:r>
          </a:p>
          <a:p>
            <a:pPr marL="255588" indent="-255588"/>
            <a:r>
              <a:rPr lang="en-GB" sz="1800" b="1" dirty="0" smtClean="0">
                <a:latin typeface="Calibri" pitchFamily="34" charset="0"/>
                <a:cs typeface="Calibri" pitchFamily="34" charset="0"/>
              </a:rPr>
              <a:t>Cash </a:t>
            </a:r>
            <a:r>
              <a:rPr lang="en-GB" sz="1800" b="1" dirty="0">
                <a:latin typeface="Calibri" pitchFamily="34" charset="0"/>
                <a:cs typeface="Calibri" pitchFamily="34" charset="0"/>
              </a:rPr>
              <a:t>flow </a:t>
            </a:r>
            <a:r>
              <a:rPr lang="en-GB" sz="1800" b="1" dirty="0" smtClean="0">
                <a:latin typeface="Calibri" pitchFamily="34" charset="0"/>
                <a:cs typeface="Calibri" pitchFamily="34" charset="0"/>
              </a:rPr>
              <a:t>forecasting</a:t>
            </a:r>
            <a:r>
              <a:rPr lang="en-GB" sz="1800" dirty="0" smtClean="0">
                <a:latin typeface="Calibri" pitchFamily="34" charset="0"/>
                <a:cs typeface="Calibri" pitchFamily="34" charset="0"/>
              </a:rPr>
              <a:t> – The ability to track incoming and out going money within a company and predict when there will be a surplus or a low. Companies make decisions on things like purchasing based on this.</a:t>
            </a:r>
          </a:p>
          <a:p>
            <a:pPr marL="255588" indent="-255588"/>
            <a:r>
              <a:rPr lang="en-GB" sz="1800" b="1" dirty="0">
                <a:latin typeface="Calibri" pitchFamily="34" charset="0"/>
                <a:cs typeface="Calibri" pitchFamily="34" charset="0"/>
              </a:rPr>
              <a:t>B</a:t>
            </a:r>
            <a:r>
              <a:rPr lang="en-GB" sz="1800" b="1" dirty="0" smtClean="0">
                <a:latin typeface="Calibri" pitchFamily="34" charset="0"/>
                <a:cs typeface="Calibri" pitchFamily="34" charset="0"/>
              </a:rPr>
              <a:t>udget control</a:t>
            </a:r>
            <a:r>
              <a:rPr lang="en-GB" sz="1800" dirty="0" smtClean="0">
                <a:latin typeface="Calibri" pitchFamily="34" charset="0"/>
                <a:cs typeface="Calibri" pitchFamily="34" charset="0"/>
              </a:rPr>
              <a:t> – Departments rely on budgets, when money is low, funds can be allocated, spreadsheets track these and track how the budgets are being spent. Everything is tracked, everything can be broken down into who, when, where and how much.</a:t>
            </a:r>
          </a:p>
          <a:p>
            <a:pPr marL="255588" indent="-255588"/>
            <a:r>
              <a:rPr lang="en-GB" sz="1800" b="1" dirty="0" smtClean="0">
                <a:latin typeface="Calibri" pitchFamily="34" charset="0"/>
                <a:cs typeface="Calibri" pitchFamily="34" charset="0"/>
              </a:rPr>
              <a:t>Sales forecasting</a:t>
            </a:r>
            <a:r>
              <a:rPr lang="en-GB" sz="1800" dirty="0" smtClean="0">
                <a:latin typeface="Calibri" pitchFamily="34" charset="0"/>
                <a:cs typeface="Calibri" pitchFamily="34" charset="0"/>
              </a:rPr>
              <a:t> – Sales come in through EPOS, sales highs and lows are tracked through spreadsheets, the laws of supply and demand, when to buy in more, when to hold back.</a:t>
            </a:r>
          </a:p>
          <a:p>
            <a:pPr marL="255588" indent="-255588"/>
            <a:r>
              <a:rPr lang="en-GB" sz="1800" b="1" dirty="0" smtClean="0">
                <a:latin typeface="Calibri" pitchFamily="34" charset="0"/>
                <a:cs typeface="Calibri" pitchFamily="34" charset="0"/>
              </a:rPr>
              <a:t>P</a:t>
            </a:r>
            <a:r>
              <a:rPr lang="en-GB" sz="1800" b="1" dirty="0" smtClean="0">
                <a:latin typeface="Calibri" pitchFamily="34" charset="0"/>
                <a:cs typeface="Calibri" pitchFamily="34" charset="0"/>
              </a:rPr>
              <a:t>ayroll</a:t>
            </a:r>
            <a:r>
              <a:rPr lang="en-GB" sz="1800" dirty="0" smtClean="0">
                <a:latin typeface="Calibri" pitchFamily="34" charset="0"/>
                <a:cs typeface="Calibri" pitchFamily="34" charset="0"/>
              </a:rPr>
              <a:t> – Staff wages, calculated on a spreadsheet base don clocking in or salaried, overtime is added, national Insurance calculated, reduces human error or theft.</a:t>
            </a:r>
          </a:p>
          <a:p>
            <a:pPr marL="255588" indent="-255588"/>
            <a:r>
              <a:rPr lang="en-GB" sz="1800" b="1" dirty="0" smtClean="0">
                <a:latin typeface="Calibri" pitchFamily="34" charset="0"/>
                <a:cs typeface="Calibri" pitchFamily="34" charset="0"/>
              </a:rPr>
              <a:t>St</a:t>
            </a:r>
            <a:r>
              <a:rPr lang="en-GB" sz="1800" b="1" dirty="0" smtClean="0">
                <a:latin typeface="Calibri" pitchFamily="34" charset="0"/>
                <a:cs typeface="Calibri" pitchFamily="34" charset="0"/>
              </a:rPr>
              <a:t>ock control</a:t>
            </a:r>
            <a:r>
              <a:rPr lang="en-GB" sz="1800" dirty="0" smtClean="0">
                <a:latin typeface="Calibri" pitchFamily="34" charset="0"/>
                <a:cs typeface="Calibri" pitchFamily="34" charset="0"/>
              </a:rPr>
              <a:t> – Effective stock management, making sure there is always enough on the shelf and in the warehouse, never running out, linked to ordering systems so more are ordered before they run out.</a:t>
            </a:r>
          </a:p>
          <a:p>
            <a:pPr marL="0" indent="0">
              <a:buNone/>
            </a:pPr>
            <a:r>
              <a:rPr lang="en-GB" sz="1800" b="1" dirty="0" smtClean="0">
                <a:latin typeface="Calibri" pitchFamily="34" charset="0"/>
                <a:cs typeface="Calibri" pitchFamily="34" charset="0"/>
              </a:rPr>
              <a:t>P1.2 - Task 02 </a:t>
            </a:r>
            <a:r>
              <a:rPr lang="en-GB" sz="1800" dirty="0" smtClean="0">
                <a:latin typeface="Calibri" pitchFamily="34" charset="0"/>
                <a:cs typeface="Calibri" pitchFamily="34" charset="0"/>
              </a:rPr>
              <a:t>- </a:t>
            </a:r>
            <a:r>
              <a:rPr lang="en-GB" sz="1800" dirty="0">
                <a:latin typeface="Calibri" pitchFamily="34" charset="0"/>
                <a:cs typeface="Calibri" pitchFamily="34" charset="0"/>
              </a:rPr>
              <a:t>Identify how a spreadsheet system would meet the requirements of a business user for the following purposes, with </a:t>
            </a:r>
            <a:r>
              <a:rPr lang="en-GB" sz="1800" dirty="0" smtClean="0">
                <a:latin typeface="Calibri" pitchFamily="34" charset="0"/>
                <a:cs typeface="Calibri" pitchFamily="34" charset="0"/>
              </a:rPr>
              <a:t>industry examples</a:t>
            </a:r>
            <a:r>
              <a:rPr lang="en-GB" sz="1800" dirty="0">
                <a:latin typeface="Calibri" pitchFamily="34" charset="0"/>
                <a:cs typeface="Calibri" pitchFamily="34" charset="0"/>
              </a:rPr>
              <a:t>.</a:t>
            </a:r>
            <a:endParaRPr lang="en-GB" sz="1800" dirty="0">
              <a:latin typeface="Calibri" pitchFamily="34" charset="0"/>
              <a:cs typeface="Calibri" pitchFamily="34" charset="0"/>
            </a:endParaRPr>
          </a:p>
        </p:txBody>
      </p:sp>
      <p:sp>
        <p:nvSpPr>
          <p:cNvPr id="17" name="Title 2"/>
          <p:cNvSpPr>
            <a:spLocks noGrp="1"/>
          </p:cNvSpPr>
          <p:nvPr>
            <p:ph type="title"/>
          </p:nvPr>
        </p:nvSpPr>
        <p:spPr>
          <a:xfrm>
            <a:off x="179512" y="188640"/>
            <a:ext cx="8733656" cy="360040"/>
          </a:xfrm>
        </p:spPr>
        <p:txBody>
          <a:bodyPr>
            <a:noAutofit/>
          </a:bodyPr>
          <a:lstStyle/>
          <a:p>
            <a:r>
              <a:rPr lang="en-GB" sz="3200" dirty="0" smtClean="0"/>
              <a:t>P1.2 – Uses of Spreadsheets – Business Use</a:t>
            </a:r>
            <a:endParaRPr lang="en-GB" sz="3200" dirty="0"/>
          </a:p>
        </p:txBody>
      </p:sp>
      <p:graphicFrame>
        <p:nvGraphicFramePr>
          <p:cNvPr id="4" name="Table 3"/>
          <p:cNvGraphicFramePr>
            <a:graphicFrameLocks noGrp="1"/>
          </p:cNvGraphicFramePr>
          <p:nvPr>
            <p:extLst>
              <p:ext uri="{D42A27DB-BD31-4B8C-83A1-F6EECF244321}">
                <p14:modId xmlns:p14="http://schemas.microsoft.com/office/powerpoint/2010/main" val="2037101903"/>
              </p:ext>
            </p:extLst>
          </p:nvPr>
        </p:nvGraphicFramePr>
        <p:xfrm>
          <a:off x="251520" y="5866472"/>
          <a:ext cx="8712965" cy="370840"/>
        </p:xfrm>
        <a:graphic>
          <a:graphicData uri="http://schemas.openxmlformats.org/drawingml/2006/table">
            <a:tbl>
              <a:tblPr firstRow="1" bandRow="1">
                <a:tableStyleId>{5C22544A-7EE6-4342-B048-85BDC9FD1C3A}</a:tableStyleId>
              </a:tblPr>
              <a:tblGrid>
                <a:gridCol w="2232248"/>
                <a:gridCol w="1728192"/>
                <a:gridCol w="1872208"/>
                <a:gridCol w="1137724"/>
                <a:gridCol w="1742593"/>
              </a:tblGrid>
              <a:tr h="370840">
                <a:tc>
                  <a:txBody>
                    <a:bodyPr/>
                    <a:lstStyle/>
                    <a:p>
                      <a:pPr algn="ctr"/>
                      <a:r>
                        <a:rPr lang="en-GB" sz="1600" dirty="0" smtClean="0">
                          <a:latin typeface="Calibri" pitchFamily="34" charset="0"/>
                          <a:cs typeface="Calibri" pitchFamily="34" charset="0"/>
                        </a:rPr>
                        <a:t>Cash flow forecasting</a:t>
                      </a:r>
                      <a:endParaRPr lang="en-GB" sz="1600" dirty="0">
                        <a:solidFill>
                          <a:schemeClr val="tx1"/>
                        </a:solidFill>
                        <a:latin typeface="Calibri" pitchFamily="34" charset="0"/>
                        <a:cs typeface="Calibri" pitchFamily="34" charset="0"/>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600" dirty="0" smtClean="0">
                          <a:latin typeface="Calibri" pitchFamily="34" charset="0"/>
                          <a:cs typeface="Calibri" pitchFamily="34" charset="0"/>
                        </a:rPr>
                        <a:t>Budget control</a:t>
                      </a:r>
                      <a:endParaRPr lang="en-GB" sz="1600" dirty="0">
                        <a:solidFill>
                          <a:schemeClr val="tx1"/>
                        </a:solidFill>
                        <a:latin typeface="Calibri" pitchFamily="34" charset="0"/>
                        <a:cs typeface="Calibri" pitchFamily="34" charset="0"/>
                      </a:endParaRPr>
                    </a:p>
                  </a:txBody>
                  <a:tcPr anchor="ctr"/>
                </a:tc>
                <a:tc>
                  <a:txBody>
                    <a:bodyPr/>
                    <a:lstStyle/>
                    <a:p>
                      <a:pPr algn="ctr"/>
                      <a:r>
                        <a:rPr lang="en-GB" sz="1600" dirty="0" smtClean="0">
                          <a:latin typeface="Calibri" pitchFamily="34" charset="0"/>
                          <a:cs typeface="Calibri" pitchFamily="34" charset="0"/>
                        </a:rPr>
                        <a:t>Sales forecasting</a:t>
                      </a:r>
                      <a:endParaRPr lang="en-GB" sz="1600" dirty="0">
                        <a:solidFill>
                          <a:schemeClr val="tx1"/>
                        </a:solidFill>
                        <a:latin typeface="Calibri" pitchFamily="34" charset="0"/>
                        <a:cs typeface="Calibri" pitchFamily="34" charset="0"/>
                      </a:endParaRPr>
                    </a:p>
                  </a:txBody>
                  <a:tcPr anchor="ctr"/>
                </a:tc>
                <a:tc>
                  <a:txBody>
                    <a:bodyPr/>
                    <a:lstStyle/>
                    <a:p>
                      <a:pPr algn="ctr"/>
                      <a:r>
                        <a:rPr lang="en-GB" sz="1600" dirty="0" smtClean="0">
                          <a:latin typeface="Calibri" pitchFamily="34" charset="0"/>
                          <a:cs typeface="Calibri" pitchFamily="34" charset="0"/>
                        </a:rPr>
                        <a:t>Payroll</a:t>
                      </a:r>
                      <a:endParaRPr lang="en-GB" sz="1600" dirty="0">
                        <a:solidFill>
                          <a:schemeClr val="tx1"/>
                        </a:solidFill>
                        <a:latin typeface="Calibri" pitchFamily="34" charset="0"/>
                        <a:cs typeface="Calibri" pitchFamily="34" charset="0"/>
                      </a:endParaRPr>
                    </a:p>
                  </a:txBody>
                  <a:tcPr anchor="ctr"/>
                </a:tc>
                <a:tc>
                  <a:txBody>
                    <a:bodyPr/>
                    <a:lstStyle/>
                    <a:p>
                      <a:pPr algn="ctr"/>
                      <a:r>
                        <a:rPr lang="en-GB" sz="1600" dirty="0" smtClean="0">
                          <a:latin typeface="Calibri" pitchFamily="34" charset="0"/>
                          <a:cs typeface="Calibri" pitchFamily="34" charset="0"/>
                        </a:rPr>
                        <a:t>Stock control</a:t>
                      </a:r>
                      <a:endParaRPr lang="en-GB" sz="1600" dirty="0">
                        <a:solidFill>
                          <a:schemeClr val="tx1"/>
                        </a:solidFill>
                        <a:latin typeface="Calibri" pitchFamily="34" charset="0"/>
                        <a:cs typeface="Calibri" pitchFamily="34" charset="0"/>
                      </a:endParaRPr>
                    </a:p>
                  </a:txBody>
                  <a:tcPr anchor="ctr"/>
                </a:tc>
              </a:tr>
            </a:tbl>
          </a:graphicData>
        </a:graphic>
      </p:graphicFrame>
    </p:spTree>
    <p:extLst>
      <p:ext uri="{BB962C8B-B14F-4D97-AF65-F5344CB8AC3E}">
        <p14:creationId xmlns:p14="http://schemas.microsoft.com/office/powerpoint/2010/main" val="111269455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07504" y="692696"/>
            <a:ext cx="8928992" cy="5184576"/>
          </a:xfrm>
        </p:spPr>
        <p:txBody>
          <a:bodyPr>
            <a:noAutofit/>
          </a:bodyPr>
          <a:lstStyle/>
          <a:p>
            <a:pPr marL="255588" indent="-255588"/>
            <a:r>
              <a:rPr lang="en-GB" sz="1900" dirty="0" smtClean="0">
                <a:latin typeface="Calibri" pitchFamily="34" charset="0"/>
                <a:cs typeface="Calibri" pitchFamily="34" charset="0"/>
              </a:rPr>
              <a:t>On a personal basis, people use spreadsheets for daily tasks because of their accuracy and ability to automatically update figures. It can track household accounts, spending, budgeting, student finances, savings etc.</a:t>
            </a:r>
          </a:p>
          <a:p>
            <a:pPr marL="255588" indent="-255588"/>
            <a:r>
              <a:rPr lang="en-GB" sz="1900" b="1" dirty="0" smtClean="0">
                <a:latin typeface="Calibri" pitchFamily="34" charset="0"/>
                <a:cs typeface="Calibri" pitchFamily="34" charset="0"/>
              </a:rPr>
              <a:t>Budgeting</a:t>
            </a:r>
            <a:r>
              <a:rPr lang="en-GB" sz="1900" dirty="0" smtClean="0">
                <a:latin typeface="Calibri" pitchFamily="34" charset="0"/>
                <a:cs typeface="Calibri" pitchFamily="34" charset="0"/>
              </a:rPr>
              <a:t> – household accounts, mark down all the incoming and outgoing expenditures, put in the right formulas and results appear. Change a number, reduce spending, add a new monthly bill, press enter and the spreadsheet updates. </a:t>
            </a:r>
          </a:p>
          <a:p>
            <a:pPr marL="255588" indent="-255588"/>
            <a:r>
              <a:rPr lang="en-GB" sz="1900" b="1" dirty="0" smtClean="0">
                <a:latin typeface="Calibri" pitchFamily="34" charset="0"/>
                <a:cs typeface="Calibri" pitchFamily="34" charset="0"/>
              </a:rPr>
              <a:t>Tracking finances</a:t>
            </a:r>
            <a:r>
              <a:rPr lang="en-GB" sz="1900" b="1" dirty="0">
                <a:latin typeface="Calibri" pitchFamily="34" charset="0"/>
                <a:cs typeface="Calibri" pitchFamily="34" charset="0"/>
              </a:rPr>
              <a:t> </a:t>
            </a:r>
            <a:r>
              <a:rPr lang="en-GB" sz="1900" dirty="0" smtClean="0">
                <a:latin typeface="Calibri" pitchFamily="34" charset="0"/>
                <a:cs typeface="Calibri" pitchFamily="34" charset="0"/>
              </a:rPr>
              <a:t>– Smaller business and households, students at university, website versions of student finance tracking. When you fill in your UCAS you will use one of these to track your money and outgoings. As soon as something changes, the spreadsheet updates. Great for a reality check. At home this can be used to track bills, end alerts when bills need to be paid, make predictions on home budgets.</a:t>
            </a:r>
          </a:p>
          <a:p>
            <a:pPr marL="255588" indent="-255588"/>
            <a:r>
              <a:rPr lang="en-GB" sz="1900" b="1" dirty="0" smtClean="0">
                <a:latin typeface="Calibri" pitchFamily="34" charset="0"/>
                <a:cs typeface="Calibri" pitchFamily="34" charset="0"/>
              </a:rPr>
              <a:t>Personal Tracking </a:t>
            </a:r>
            <a:r>
              <a:rPr lang="en-GB" sz="1900" dirty="0" smtClean="0">
                <a:latin typeface="Calibri" pitchFamily="34" charset="0"/>
                <a:cs typeface="Calibri" pitchFamily="34" charset="0"/>
              </a:rPr>
              <a:t>– Diets, fitness regimes, calendars, household spending, holiday money, timetables, they all use spreadsheets because of their ease of use and basic formula functions.</a:t>
            </a:r>
          </a:p>
          <a:p>
            <a:pPr marL="0" indent="0">
              <a:buNone/>
            </a:pPr>
            <a:r>
              <a:rPr lang="en-GB" sz="1900" b="1" dirty="0">
                <a:latin typeface="Calibri" pitchFamily="34" charset="0"/>
                <a:cs typeface="Calibri" pitchFamily="34" charset="0"/>
              </a:rPr>
              <a:t>P1.2 - Task </a:t>
            </a:r>
            <a:r>
              <a:rPr lang="en-GB" sz="1900" b="1" dirty="0" smtClean="0">
                <a:latin typeface="Calibri" pitchFamily="34" charset="0"/>
                <a:cs typeface="Calibri" pitchFamily="34" charset="0"/>
              </a:rPr>
              <a:t>03 </a:t>
            </a:r>
            <a:r>
              <a:rPr lang="en-GB" sz="1900" dirty="0">
                <a:latin typeface="Calibri" pitchFamily="34" charset="0"/>
                <a:cs typeface="Calibri" pitchFamily="34" charset="0"/>
              </a:rPr>
              <a:t>- Identify how a spreadsheet system would meet the requirements of </a:t>
            </a:r>
            <a:r>
              <a:rPr lang="en-GB" sz="1900" dirty="0" smtClean="0">
                <a:latin typeface="Calibri" pitchFamily="34" charset="0"/>
                <a:cs typeface="Calibri" pitchFamily="34" charset="0"/>
              </a:rPr>
              <a:t>personal users </a:t>
            </a:r>
            <a:r>
              <a:rPr lang="en-GB" sz="1900" dirty="0">
                <a:latin typeface="Calibri" pitchFamily="34" charset="0"/>
                <a:cs typeface="Calibri" pitchFamily="34" charset="0"/>
              </a:rPr>
              <a:t>for the following purposes, with </a:t>
            </a:r>
            <a:r>
              <a:rPr lang="en-GB" sz="1900" dirty="0" smtClean="0">
                <a:latin typeface="Calibri" pitchFamily="34" charset="0"/>
                <a:cs typeface="Calibri" pitchFamily="34" charset="0"/>
              </a:rPr>
              <a:t>examples</a:t>
            </a:r>
            <a:r>
              <a:rPr lang="en-GB" sz="1900" dirty="0">
                <a:latin typeface="Calibri" pitchFamily="34" charset="0"/>
                <a:cs typeface="Calibri" pitchFamily="34" charset="0"/>
              </a:rPr>
              <a:t>.</a:t>
            </a:r>
          </a:p>
          <a:p>
            <a:pPr marL="255588" indent="-255588"/>
            <a:endParaRPr lang="en-GB" sz="1900" dirty="0">
              <a:latin typeface="Calibri" pitchFamily="34" charset="0"/>
              <a:cs typeface="Calibri" pitchFamily="34" charset="0"/>
            </a:endParaRPr>
          </a:p>
        </p:txBody>
      </p:sp>
      <p:sp>
        <p:nvSpPr>
          <p:cNvPr id="17" name="Title 2"/>
          <p:cNvSpPr>
            <a:spLocks noGrp="1"/>
          </p:cNvSpPr>
          <p:nvPr>
            <p:ph type="title"/>
          </p:nvPr>
        </p:nvSpPr>
        <p:spPr>
          <a:xfrm>
            <a:off x="179512" y="188640"/>
            <a:ext cx="8733656" cy="360040"/>
          </a:xfrm>
        </p:spPr>
        <p:txBody>
          <a:bodyPr>
            <a:noAutofit/>
          </a:bodyPr>
          <a:lstStyle/>
          <a:p>
            <a:r>
              <a:rPr lang="en-GB" sz="3200" dirty="0" smtClean="0"/>
              <a:t>P1.2 – Uses of Spreadsheets – Personal Use</a:t>
            </a:r>
            <a:endParaRPr lang="en-GB" sz="3200" dirty="0"/>
          </a:p>
        </p:txBody>
      </p:sp>
      <p:graphicFrame>
        <p:nvGraphicFramePr>
          <p:cNvPr id="4" name="Table 3"/>
          <p:cNvGraphicFramePr>
            <a:graphicFrameLocks noGrp="1"/>
          </p:cNvGraphicFramePr>
          <p:nvPr>
            <p:extLst>
              <p:ext uri="{D42A27DB-BD31-4B8C-83A1-F6EECF244321}">
                <p14:modId xmlns:p14="http://schemas.microsoft.com/office/powerpoint/2010/main" val="1924152076"/>
              </p:ext>
            </p:extLst>
          </p:nvPr>
        </p:nvGraphicFramePr>
        <p:xfrm>
          <a:off x="251520" y="5866472"/>
          <a:ext cx="8712968" cy="370840"/>
        </p:xfrm>
        <a:graphic>
          <a:graphicData uri="http://schemas.openxmlformats.org/drawingml/2006/table">
            <a:tbl>
              <a:tblPr firstRow="1" bandRow="1">
                <a:tableStyleId>{5C22544A-7EE6-4342-B048-85BDC9FD1C3A}</a:tableStyleId>
              </a:tblPr>
              <a:tblGrid>
                <a:gridCol w="3334593"/>
                <a:gridCol w="2581620"/>
                <a:gridCol w="2796755"/>
              </a:tblGrid>
              <a:tr h="370840">
                <a:tc>
                  <a:txBody>
                    <a:bodyPr/>
                    <a:lstStyle/>
                    <a:p>
                      <a:pPr algn="ctr"/>
                      <a:r>
                        <a:rPr lang="en-GB" sz="1600" dirty="0" smtClean="0">
                          <a:latin typeface="Calibri" pitchFamily="34" charset="0"/>
                          <a:cs typeface="Calibri" pitchFamily="34" charset="0"/>
                        </a:rPr>
                        <a:t>Budgeting</a:t>
                      </a:r>
                      <a:endParaRPr lang="en-GB" sz="1600" dirty="0">
                        <a:solidFill>
                          <a:schemeClr val="tx1"/>
                        </a:solidFill>
                        <a:latin typeface="Calibri" pitchFamily="34" charset="0"/>
                        <a:cs typeface="Calibri" pitchFamily="34" charset="0"/>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600" dirty="0" smtClean="0">
                          <a:latin typeface="Calibri" pitchFamily="34" charset="0"/>
                          <a:cs typeface="Calibri" pitchFamily="34" charset="0"/>
                        </a:rPr>
                        <a:t>Tracking Finances</a:t>
                      </a:r>
                      <a:endParaRPr lang="en-GB" sz="1600" dirty="0">
                        <a:solidFill>
                          <a:schemeClr val="tx1"/>
                        </a:solidFill>
                        <a:latin typeface="Calibri" pitchFamily="34" charset="0"/>
                        <a:cs typeface="Calibri" pitchFamily="34" charset="0"/>
                      </a:endParaRPr>
                    </a:p>
                  </a:txBody>
                  <a:tcPr anchor="ctr"/>
                </a:tc>
                <a:tc>
                  <a:txBody>
                    <a:bodyPr/>
                    <a:lstStyle/>
                    <a:p>
                      <a:pPr algn="ctr"/>
                      <a:r>
                        <a:rPr lang="en-GB" sz="1600" dirty="0" smtClean="0">
                          <a:latin typeface="Calibri" pitchFamily="34" charset="0"/>
                          <a:cs typeface="Calibri" pitchFamily="34" charset="0"/>
                        </a:rPr>
                        <a:t>Personal Tracking</a:t>
                      </a:r>
                      <a:endParaRPr lang="en-GB" sz="1600" dirty="0">
                        <a:solidFill>
                          <a:schemeClr val="tx1"/>
                        </a:solidFill>
                        <a:latin typeface="Calibri" pitchFamily="34" charset="0"/>
                        <a:cs typeface="Calibri" pitchFamily="34" charset="0"/>
                      </a:endParaRPr>
                    </a:p>
                  </a:txBody>
                  <a:tcPr anchor="ctr"/>
                </a:tc>
              </a:tr>
            </a:tbl>
          </a:graphicData>
        </a:graphic>
      </p:graphicFrame>
    </p:spTree>
    <p:extLst>
      <p:ext uri="{BB962C8B-B14F-4D97-AF65-F5344CB8AC3E}">
        <p14:creationId xmlns:p14="http://schemas.microsoft.com/office/powerpoint/2010/main" val="262985391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07504" y="620688"/>
            <a:ext cx="8928992" cy="5256584"/>
          </a:xfrm>
        </p:spPr>
        <p:txBody>
          <a:bodyPr>
            <a:noAutofit/>
          </a:bodyPr>
          <a:lstStyle/>
          <a:p>
            <a:r>
              <a:rPr lang="en-GB" sz="1700" dirty="0" smtClean="0">
                <a:latin typeface="Calibri" pitchFamily="34" charset="0"/>
                <a:cs typeface="Calibri" pitchFamily="34" charset="0"/>
              </a:rPr>
              <a:t>What people do not realise but the top 2% is that spreadsheets are more powerful than just adding up and taking away and drawing pretty graphs to show this. Even the basic Excel is used beyond its obvious purpose. The basic sheet can do many things, on a more complex level it can take student data from SIMS, transfer it and break it down into pre-selected categories, individualise classes and demographics and produce customised charts and results through pivot tables and data analysis.</a:t>
            </a:r>
          </a:p>
          <a:p>
            <a:r>
              <a:rPr lang="en-GB" sz="1700" b="1" dirty="0" smtClean="0">
                <a:latin typeface="Calibri" pitchFamily="34" charset="0"/>
                <a:cs typeface="Calibri" pitchFamily="34" charset="0"/>
              </a:rPr>
              <a:t>T</a:t>
            </a:r>
            <a:r>
              <a:rPr lang="en-GB" sz="1700" b="1" dirty="0" smtClean="0">
                <a:latin typeface="Calibri" pitchFamily="34" charset="0"/>
                <a:cs typeface="Calibri" pitchFamily="34" charset="0"/>
              </a:rPr>
              <a:t>rend analysis</a:t>
            </a:r>
            <a:r>
              <a:rPr lang="en-GB" sz="1700" dirty="0" smtClean="0">
                <a:latin typeface="Calibri" pitchFamily="34" charset="0"/>
                <a:cs typeface="Calibri" pitchFamily="34" charset="0"/>
              </a:rPr>
              <a:t> – Companies use spreadsheets to produce graphical representations of sales to represent trends. All quantitative information can be analysed in this way and with additional functions and formulas, can take information in raw format from other sources to calculate this analysis.</a:t>
            </a:r>
          </a:p>
          <a:p>
            <a:r>
              <a:rPr lang="en-GB" sz="1700" b="1" dirty="0">
                <a:latin typeface="Calibri" pitchFamily="34" charset="0"/>
                <a:cs typeface="Calibri" pitchFamily="34" charset="0"/>
              </a:rPr>
              <a:t>C</a:t>
            </a:r>
            <a:r>
              <a:rPr lang="en-GB" sz="1700" b="1" dirty="0" smtClean="0">
                <a:latin typeface="Calibri" pitchFamily="34" charset="0"/>
                <a:cs typeface="Calibri" pitchFamily="34" charset="0"/>
              </a:rPr>
              <a:t>omparing data</a:t>
            </a:r>
            <a:r>
              <a:rPr lang="en-GB" sz="1700" dirty="0" smtClean="0">
                <a:latin typeface="Calibri" pitchFamily="34" charset="0"/>
                <a:cs typeface="Calibri" pitchFamily="34" charset="0"/>
              </a:rPr>
              <a:t> – Comparative functions with Spreadsheets allow businesses to move forward. Sales figures for instance are daily, weekly and monthly, comparisons between stores, seasons and sales staff can be used to promote, adapt or close areas or products to increase business efficiency.</a:t>
            </a:r>
          </a:p>
          <a:p>
            <a:r>
              <a:rPr lang="en-GB" sz="1700" b="1" dirty="0" smtClean="0">
                <a:latin typeface="Calibri" pitchFamily="34" charset="0"/>
                <a:cs typeface="Calibri" pitchFamily="34" charset="0"/>
              </a:rPr>
              <a:t>P</a:t>
            </a:r>
            <a:r>
              <a:rPr lang="en-GB" sz="1700" b="1" dirty="0" smtClean="0">
                <a:latin typeface="Calibri" pitchFamily="34" charset="0"/>
                <a:cs typeface="Calibri" pitchFamily="34" charset="0"/>
              </a:rPr>
              <a:t>redictions</a:t>
            </a:r>
            <a:r>
              <a:rPr lang="en-GB" sz="1700" dirty="0" smtClean="0">
                <a:latin typeface="Calibri" pitchFamily="34" charset="0"/>
                <a:cs typeface="Calibri" pitchFamily="34" charset="0"/>
              </a:rPr>
              <a:t> – From the basic spreadsheet, the chart features allow for predictive analysis, </a:t>
            </a:r>
            <a:r>
              <a:rPr lang="en-GB" sz="1700" dirty="0">
                <a:latin typeface="Calibri" pitchFamily="34" charset="0"/>
                <a:cs typeface="Calibri" pitchFamily="34" charset="0"/>
              </a:rPr>
              <a:t>drawing further </a:t>
            </a:r>
            <a:r>
              <a:rPr lang="en-GB" sz="1700" dirty="0" smtClean="0">
                <a:latin typeface="Calibri" pitchFamily="34" charset="0"/>
                <a:cs typeface="Calibri" pitchFamily="34" charset="0"/>
              </a:rPr>
              <a:t>months </a:t>
            </a:r>
            <a:r>
              <a:rPr lang="en-GB" sz="1700" dirty="0">
                <a:latin typeface="Calibri" pitchFamily="34" charset="0"/>
                <a:cs typeface="Calibri" pitchFamily="34" charset="0"/>
              </a:rPr>
              <a:t>from current </a:t>
            </a:r>
            <a:r>
              <a:rPr lang="en-GB" sz="1700" dirty="0" smtClean="0">
                <a:latin typeface="Calibri" pitchFamily="34" charset="0"/>
                <a:cs typeface="Calibri" pitchFamily="34" charset="0"/>
              </a:rPr>
              <a:t>data using trend analysis. Predictive modelling programs are just a jumped up version of this, accessing more information to do the same task.</a:t>
            </a:r>
          </a:p>
          <a:p>
            <a:pPr marL="109728" indent="0">
              <a:buNone/>
            </a:pPr>
            <a:r>
              <a:rPr lang="en-GB" sz="1700" b="1" dirty="0">
                <a:latin typeface="Calibri" pitchFamily="34" charset="0"/>
                <a:cs typeface="Calibri" pitchFamily="34" charset="0"/>
              </a:rPr>
              <a:t>P1.2 - Task </a:t>
            </a:r>
            <a:r>
              <a:rPr lang="en-GB" sz="1700" b="1" dirty="0" smtClean="0">
                <a:latin typeface="Calibri" pitchFamily="34" charset="0"/>
                <a:cs typeface="Calibri" pitchFamily="34" charset="0"/>
              </a:rPr>
              <a:t>04 </a:t>
            </a:r>
            <a:r>
              <a:rPr lang="en-GB" sz="1700" dirty="0">
                <a:latin typeface="Calibri" pitchFamily="34" charset="0"/>
                <a:cs typeface="Calibri" pitchFamily="34" charset="0"/>
              </a:rPr>
              <a:t>- Identify how a spreadsheet system would meet the </a:t>
            </a:r>
            <a:r>
              <a:rPr lang="en-GB" sz="1700" dirty="0" smtClean="0">
                <a:latin typeface="Calibri" pitchFamily="34" charset="0"/>
                <a:cs typeface="Calibri" pitchFamily="34" charset="0"/>
              </a:rPr>
              <a:t>Problem Solving requirements </a:t>
            </a:r>
            <a:r>
              <a:rPr lang="en-GB" sz="1700" dirty="0">
                <a:latin typeface="Calibri" pitchFamily="34" charset="0"/>
                <a:cs typeface="Calibri" pitchFamily="34" charset="0"/>
              </a:rPr>
              <a:t>of </a:t>
            </a:r>
            <a:r>
              <a:rPr lang="en-GB" sz="1700" dirty="0" smtClean="0">
                <a:latin typeface="Calibri" pitchFamily="34" charset="0"/>
                <a:cs typeface="Calibri" pitchFamily="34" charset="0"/>
              </a:rPr>
              <a:t>Business </a:t>
            </a:r>
            <a:r>
              <a:rPr lang="en-GB" sz="1700" dirty="0">
                <a:latin typeface="Calibri" pitchFamily="34" charset="0"/>
                <a:cs typeface="Calibri" pitchFamily="34" charset="0"/>
              </a:rPr>
              <a:t>users for the following purposes, with examples</a:t>
            </a:r>
            <a:r>
              <a:rPr lang="en-GB" sz="1700" dirty="0" smtClean="0">
                <a:latin typeface="Calibri" pitchFamily="34" charset="0"/>
                <a:cs typeface="Calibri" pitchFamily="34" charset="0"/>
              </a:rPr>
              <a:t>.</a:t>
            </a:r>
            <a:endParaRPr lang="en-GB" sz="1700" dirty="0">
              <a:latin typeface="Calibri" pitchFamily="34" charset="0"/>
              <a:cs typeface="Calibri" pitchFamily="34" charset="0"/>
            </a:endParaRPr>
          </a:p>
        </p:txBody>
      </p:sp>
      <p:sp>
        <p:nvSpPr>
          <p:cNvPr id="17" name="Title 2"/>
          <p:cNvSpPr>
            <a:spLocks noGrp="1"/>
          </p:cNvSpPr>
          <p:nvPr>
            <p:ph type="title"/>
          </p:nvPr>
        </p:nvSpPr>
        <p:spPr>
          <a:xfrm>
            <a:off x="179512" y="188640"/>
            <a:ext cx="8733656" cy="360040"/>
          </a:xfrm>
        </p:spPr>
        <p:txBody>
          <a:bodyPr>
            <a:noAutofit/>
          </a:bodyPr>
          <a:lstStyle/>
          <a:p>
            <a:r>
              <a:rPr lang="en-GB" sz="2800" dirty="0"/>
              <a:t>P1.2 – Uses of Spreadsheets – P</a:t>
            </a:r>
            <a:r>
              <a:rPr lang="en-GB" sz="2800" dirty="0" smtClean="0"/>
              <a:t>roblem Solving</a:t>
            </a:r>
            <a:endParaRPr lang="en-GB" sz="2800" dirty="0"/>
          </a:p>
        </p:txBody>
      </p:sp>
      <p:graphicFrame>
        <p:nvGraphicFramePr>
          <p:cNvPr id="4" name="Table 3"/>
          <p:cNvGraphicFramePr>
            <a:graphicFrameLocks noGrp="1"/>
          </p:cNvGraphicFramePr>
          <p:nvPr>
            <p:extLst>
              <p:ext uri="{D42A27DB-BD31-4B8C-83A1-F6EECF244321}">
                <p14:modId xmlns:p14="http://schemas.microsoft.com/office/powerpoint/2010/main" val="1971379475"/>
              </p:ext>
            </p:extLst>
          </p:nvPr>
        </p:nvGraphicFramePr>
        <p:xfrm>
          <a:off x="251520" y="5949280"/>
          <a:ext cx="8712968" cy="370840"/>
        </p:xfrm>
        <a:graphic>
          <a:graphicData uri="http://schemas.openxmlformats.org/drawingml/2006/table">
            <a:tbl>
              <a:tblPr firstRow="1" bandRow="1">
                <a:tableStyleId>{5C22544A-7EE6-4342-B048-85BDC9FD1C3A}</a:tableStyleId>
              </a:tblPr>
              <a:tblGrid>
                <a:gridCol w="3334593"/>
                <a:gridCol w="2581620"/>
                <a:gridCol w="2796755"/>
              </a:tblGrid>
              <a:tr h="370840">
                <a:tc>
                  <a:txBody>
                    <a:bodyPr/>
                    <a:lstStyle/>
                    <a:p>
                      <a:pPr algn="ctr"/>
                      <a:r>
                        <a:rPr lang="en-GB" sz="1600" dirty="0" smtClean="0">
                          <a:latin typeface="Calibri" pitchFamily="34" charset="0"/>
                          <a:cs typeface="Calibri" pitchFamily="34" charset="0"/>
                        </a:rPr>
                        <a:t>Trend Analysis</a:t>
                      </a:r>
                      <a:endParaRPr lang="en-GB" sz="1600" dirty="0">
                        <a:solidFill>
                          <a:schemeClr val="tx1"/>
                        </a:solidFill>
                        <a:latin typeface="Calibri" pitchFamily="34" charset="0"/>
                        <a:cs typeface="Calibri" pitchFamily="34" charset="0"/>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600" dirty="0" smtClean="0">
                          <a:latin typeface="Calibri" pitchFamily="34" charset="0"/>
                          <a:cs typeface="Calibri" pitchFamily="34" charset="0"/>
                        </a:rPr>
                        <a:t>Comparing Data</a:t>
                      </a:r>
                      <a:endParaRPr lang="en-GB" sz="1600" dirty="0">
                        <a:solidFill>
                          <a:schemeClr val="tx1"/>
                        </a:solidFill>
                        <a:latin typeface="Calibri" pitchFamily="34" charset="0"/>
                        <a:cs typeface="Calibri" pitchFamily="34" charset="0"/>
                      </a:endParaRPr>
                    </a:p>
                  </a:txBody>
                  <a:tcPr anchor="ctr"/>
                </a:tc>
                <a:tc>
                  <a:txBody>
                    <a:bodyPr/>
                    <a:lstStyle/>
                    <a:p>
                      <a:pPr algn="ctr"/>
                      <a:r>
                        <a:rPr lang="en-GB" sz="1600" dirty="0" smtClean="0">
                          <a:latin typeface="Calibri" pitchFamily="34" charset="0"/>
                          <a:cs typeface="Calibri" pitchFamily="34" charset="0"/>
                        </a:rPr>
                        <a:t>Predictive</a:t>
                      </a:r>
                      <a:r>
                        <a:rPr lang="en-GB" sz="1600" baseline="0" dirty="0" smtClean="0">
                          <a:latin typeface="Calibri" pitchFamily="34" charset="0"/>
                          <a:cs typeface="Calibri" pitchFamily="34" charset="0"/>
                        </a:rPr>
                        <a:t> Modelling</a:t>
                      </a:r>
                      <a:endParaRPr lang="en-GB" sz="1600" dirty="0">
                        <a:solidFill>
                          <a:schemeClr val="tx1"/>
                        </a:solidFill>
                        <a:latin typeface="Calibri" pitchFamily="34" charset="0"/>
                        <a:cs typeface="Calibri" pitchFamily="34" charset="0"/>
                      </a:endParaRPr>
                    </a:p>
                  </a:txBody>
                  <a:tcPr anchor="ctr"/>
                </a:tc>
              </a:tr>
            </a:tbl>
          </a:graphicData>
        </a:graphic>
      </p:graphicFrame>
    </p:spTree>
    <p:extLst>
      <p:ext uri="{BB962C8B-B14F-4D97-AF65-F5344CB8AC3E}">
        <p14:creationId xmlns:p14="http://schemas.microsoft.com/office/powerpoint/2010/main" val="698882360"/>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Enderoth">
      <a:dk1>
        <a:sysClr val="windowText" lastClr="000000"/>
      </a:dk1>
      <a:lt1>
        <a:sysClr val="window" lastClr="FFFFFF"/>
      </a:lt1>
      <a:dk2>
        <a:srgbClr val="1F497D"/>
      </a:dk2>
      <a:lt2>
        <a:srgbClr val="EEECE1"/>
      </a:lt2>
      <a:accent1>
        <a:srgbClr val="76923C"/>
      </a:accent1>
      <a:accent2>
        <a:srgbClr val="C0504D"/>
      </a:accent2>
      <a:accent3>
        <a:srgbClr val="9BBB59"/>
      </a:accent3>
      <a:accent4>
        <a:srgbClr val="C3D69B"/>
      </a:accent4>
      <a:accent5>
        <a:srgbClr val="C3D69B"/>
      </a:accent5>
      <a:accent6>
        <a:srgbClr val="F79646"/>
      </a:accent6>
      <a:hlink>
        <a:srgbClr val="0000FF"/>
      </a:hlink>
      <a:folHlink>
        <a:srgbClr val="800080"/>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Enderoth</Template>
  <TotalTime>20306</TotalTime>
  <Words>2508</Words>
  <Application>Microsoft Office PowerPoint</Application>
  <PresentationFormat>On-screen Show (4:3)</PresentationFormat>
  <Paragraphs>185</Paragraphs>
  <Slides>12</Slides>
  <Notes>9</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Concourse</vt:lpstr>
      <vt:lpstr>Unit 19</vt:lpstr>
      <vt:lpstr>LO1 - Assessment Criteria</vt:lpstr>
      <vt:lpstr>LO1 - Assessment Criteria P1</vt:lpstr>
      <vt:lpstr>LO1 -  Understand how spreadsheets can be used to solve complex problems - Scenario</vt:lpstr>
      <vt:lpstr>P1.1 – Uses of Spreadsheets - Purpose</vt:lpstr>
      <vt:lpstr>P1.1 – Uses of Spreadsheets – Purpose</vt:lpstr>
      <vt:lpstr>P1.2 – Uses of Spreadsheets – Business Use</vt:lpstr>
      <vt:lpstr>P1.2 – Uses of Spreadsheets – Personal Use</vt:lpstr>
      <vt:lpstr>P1.2 – Uses of Spreadsheets – Problem Solving</vt:lpstr>
      <vt:lpstr>P1.2 – Uses of Spreadsheets – Decision Making</vt:lpstr>
      <vt:lpstr>P1.3 – Uses of Spreadsheets – Formulas and Functions</vt:lpstr>
      <vt:lpstr>LO1 - Assessment Task List</vt:lpstr>
    </vt:vector>
  </TitlesOfParts>
  <Company>Personal</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Unit 09</dc:title>
  <dc:creator>Home</dc:creator>
  <cp:lastModifiedBy>Stephen Rafferty</cp:lastModifiedBy>
  <cp:revision>435</cp:revision>
  <dcterms:created xsi:type="dcterms:W3CDTF">2010-12-28T13:51:34Z</dcterms:created>
  <dcterms:modified xsi:type="dcterms:W3CDTF">2014-08-06T15:02:18Z</dcterms:modified>
</cp:coreProperties>
</file>